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 id="2147483662" r:id="rId3"/>
  </p:sldMasterIdLst>
  <p:notesMasterIdLst>
    <p:notesMasterId r:id="rId6"/>
  </p:notesMasterIdLst>
  <p:handoutMasterIdLst>
    <p:handoutMasterId r:id="rId55"/>
  </p:handoutMasterIdLst>
  <p:sldIdLst>
    <p:sldId id="327" r:id="rId4"/>
    <p:sldId id="330" r:id="rId5"/>
    <p:sldId id="331" r:id="rId7"/>
    <p:sldId id="332" r:id="rId8"/>
    <p:sldId id="298" r:id="rId9"/>
    <p:sldId id="262" r:id="rId10"/>
    <p:sldId id="376" r:id="rId11"/>
    <p:sldId id="263" r:id="rId12"/>
    <p:sldId id="299" r:id="rId13"/>
    <p:sldId id="302" r:id="rId14"/>
    <p:sldId id="264" r:id="rId15"/>
    <p:sldId id="266" r:id="rId16"/>
    <p:sldId id="265" r:id="rId17"/>
    <p:sldId id="276" r:id="rId18"/>
    <p:sldId id="303" r:id="rId19"/>
    <p:sldId id="293" r:id="rId20"/>
    <p:sldId id="277" r:id="rId21"/>
    <p:sldId id="377" r:id="rId22"/>
    <p:sldId id="378" r:id="rId23"/>
    <p:sldId id="284" r:id="rId24"/>
    <p:sldId id="269" r:id="rId25"/>
    <p:sldId id="304" r:id="rId26"/>
    <p:sldId id="305" r:id="rId27"/>
    <p:sldId id="307" r:id="rId28"/>
    <p:sldId id="306" r:id="rId29"/>
    <p:sldId id="308" r:id="rId30"/>
    <p:sldId id="270" r:id="rId31"/>
    <p:sldId id="309" r:id="rId32"/>
    <p:sldId id="310" r:id="rId33"/>
    <p:sldId id="311" r:id="rId34"/>
    <p:sldId id="312" r:id="rId35"/>
    <p:sldId id="314" r:id="rId36"/>
    <p:sldId id="313" r:id="rId37"/>
    <p:sldId id="315" r:id="rId38"/>
    <p:sldId id="316" r:id="rId39"/>
    <p:sldId id="317" r:id="rId40"/>
    <p:sldId id="294" r:id="rId41"/>
    <p:sldId id="296" r:id="rId42"/>
    <p:sldId id="318" r:id="rId43"/>
    <p:sldId id="319" r:id="rId44"/>
    <p:sldId id="321" r:id="rId45"/>
    <p:sldId id="322" r:id="rId46"/>
    <p:sldId id="323" r:id="rId47"/>
    <p:sldId id="324" r:id="rId48"/>
    <p:sldId id="288" r:id="rId49"/>
    <p:sldId id="289" r:id="rId50"/>
    <p:sldId id="320" r:id="rId51"/>
    <p:sldId id="274" r:id="rId52"/>
    <p:sldId id="275" r:id="rId53"/>
    <p:sldId id="329" r:id="rId54"/>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notesMaster" Target="notesMasters/notesMaster1.xml"/><Relationship Id="rId59" Type="http://schemas.openxmlformats.org/officeDocument/2006/relationships/commentAuthors" Target="commentAuthors.xml"/><Relationship Id="rId58" Type="http://schemas.openxmlformats.org/officeDocument/2006/relationships/tableStyles" Target="tableStyles.xml"/><Relationship Id="rId57" Type="http://schemas.openxmlformats.org/officeDocument/2006/relationships/viewProps" Target="viewProps.xml"/><Relationship Id="rId56" Type="http://schemas.openxmlformats.org/officeDocument/2006/relationships/presProps" Target="presProps.xml"/><Relationship Id="rId55" Type="http://schemas.openxmlformats.org/officeDocument/2006/relationships/handoutMaster" Target="handoutMasters/handoutMaster1.xml"/><Relationship Id="rId54" Type="http://schemas.openxmlformats.org/officeDocument/2006/relationships/slide" Target="slides/slide50.xml"/><Relationship Id="rId53" Type="http://schemas.openxmlformats.org/officeDocument/2006/relationships/slide" Target="slides/slide49.xml"/><Relationship Id="rId52" Type="http://schemas.openxmlformats.org/officeDocument/2006/relationships/slide" Target="slides/slide48.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slide" Target="slides/slide2.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png>
</file>

<file path=ppt/media/image36.jpe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endParaRPr lang="en-US"/>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endParaRPr lang="en-US"/>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2.xml"/><Relationship Id="rId8" Type="http://schemas.openxmlformats.org/officeDocument/2006/relationships/slideLayout" Target="../slideLayouts/slideLayout21.xml"/><Relationship Id="rId7" Type="http://schemas.openxmlformats.org/officeDocument/2006/relationships/slideLayout" Target="../slideLayouts/slideLayout20.xml"/><Relationship Id="rId6" Type="http://schemas.openxmlformats.org/officeDocument/2006/relationships/slideLayout" Target="../slideLayouts/slideLayout19.xml"/><Relationship Id="rId5" Type="http://schemas.openxmlformats.org/officeDocument/2006/relationships/slideLayout" Target="../slideLayouts/slideLayout18.xml"/><Relationship Id="rId4" Type="http://schemas.openxmlformats.org/officeDocument/2006/relationships/slideLayout" Target="../slideLayouts/slideLayout17.xml"/><Relationship Id="rId3" Type="http://schemas.openxmlformats.org/officeDocument/2006/relationships/slideLayout" Target="../slideLayouts/slideLayout16.xml"/><Relationship Id="rId2" Type="http://schemas.openxmlformats.org/officeDocument/2006/relationships/slideLayout" Target="../slideLayouts/slideLayout15.xml"/><Relationship Id="rId14" Type="http://schemas.openxmlformats.org/officeDocument/2006/relationships/theme" Target="../theme/theme2.xml"/><Relationship Id="rId13" Type="http://schemas.openxmlformats.org/officeDocument/2006/relationships/slideLayout" Target="../slideLayouts/slideLayout26.xml"/><Relationship Id="rId12" Type="http://schemas.openxmlformats.org/officeDocument/2006/relationships/slideLayout" Target="../slideLayouts/slideLayout25.xml"/><Relationship Id="rId11" Type="http://schemas.openxmlformats.org/officeDocument/2006/relationships/slideLayout" Target="../slideLayouts/slideLayout24.xml"/><Relationship Id="rId10" Type="http://schemas.openxmlformats.org/officeDocument/2006/relationships/slideLayout" Target="../slideLayouts/slideLayout23.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6.png"/><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7.png"/><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8.png"/><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9.png"/><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5.xml"/><Relationship Id="rId2" Type="http://schemas.openxmlformats.org/officeDocument/2006/relationships/image" Target="../media/image10.png"/><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5.xml"/><Relationship Id="rId2" Type="http://schemas.openxmlformats.org/officeDocument/2006/relationships/image" Target="../media/image11.pn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13.png"/><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14.png"/><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16.png"/><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17.png"/><Relationship Id="rId1"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8.png"/><Relationship Id="rId1"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9.png"/><Relationship Id="rId1"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0.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1.png"/><Relationship Id="rId1"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2.png"/><Relationship Id="rId1"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3.png"/><Relationship Id="rId1" Type="http://schemas.openxmlformats.org/officeDocument/2006/relationships/image" Target="../media/image3.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4.png"/><Relationship Id="rId1" Type="http://schemas.openxmlformats.org/officeDocument/2006/relationships/image" Target="../media/image3.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5.png"/><Relationship Id="rId1"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6.png"/><Relationship Id="rId1"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7.png"/><Relationship Id="rId1" Type="http://schemas.openxmlformats.org/officeDocument/2006/relationships/image" Target="../media/image3.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8.pn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9.png"/><Relationship Id="rId1" Type="http://schemas.openxmlformats.org/officeDocument/2006/relationships/image" Target="../media/image3.pn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30.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1.png"/><Relationship Id="rId1" Type="http://schemas.openxmlformats.org/officeDocument/2006/relationships/image" Target="../media/image3.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2.jpeg"/></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3.png"/><Relationship Id="rId1" Type="http://schemas.openxmlformats.org/officeDocument/2006/relationships/image" Target="../media/image3.png"/></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4.png"/><Relationship Id="rId1" Type="http://schemas.openxmlformats.org/officeDocument/2006/relationships/image" Target="../media/image3.png"/></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5.png"/><Relationship Id="rId1" Type="http://schemas.openxmlformats.org/officeDocument/2006/relationships/image" Target="../media/image3.pn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6.jpeg"/></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11.png"/><Relationship Id="rId1" Type="http://schemas.openxmlformats.org/officeDocument/2006/relationships/image" Target="../media/image3.png"/></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37.png"/><Relationship Id="rId1" Type="http://schemas.openxmlformats.org/officeDocument/2006/relationships/image" Target="../media/image3.png"/></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jpeg"/></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38.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4.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5.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8365" y="4568825"/>
            <a:ext cx="3234055" cy="645160"/>
          </a:xfrm>
          <a:prstGeom prst="rect">
            <a:avLst/>
          </a:prstGeom>
          <a:noFill/>
        </p:spPr>
        <p:txBody>
          <a:bodyPr wrap="square" lIns="91440" tIns="45720" rIns="91440" bIns="45720" rtlCol="0" anchor="t">
            <a:spAutoFit/>
          </a:bodyPr>
          <a:lstStyle/>
          <a:p>
            <a:r>
              <a:rPr lang="en-US" b="1">
                <a:solidFill>
                  <a:schemeClr val="bg2"/>
                </a:solidFill>
                <a:latin typeface="Arial" panose="020B0604020202020204" pitchFamily="34" charset="0"/>
                <a:ea typeface="SF Pro" pitchFamily="2" charset="0"/>
                <a:cs typeface="Arial" panose="020B0604020202020204" pitchFamily="34" charset="0"/>
              </a:rPr>
              <a:t>MOLLETI </a:t>
            </a:r>
            <a:r>
              <a:rPr lang="en-US" b="1">
                <a:solidFill>
                  <a:schemeClr val="bg2"/>
                </a:solidFill>
                <a:latin typeface="Arial" panose="020B0604020202020204" pitchFamily="34" charset="0"/>
                <a:ea typeface="SF Pro" pitchFamily="2" charset="0"/>
                <a:cs typeface="Arial" panose="020B0604020202020204" pitchFamily="34" charset="0"/>
              </a:rPr>
              <a:t>CHIRU VISHAL</a:t>
            </a:r>
            <a:endParaRPr lang="en-US" b="1">
              <a:solidFill>
                <a:schemeClr val="bg2"/>
              </a:solidFill>
              <a:latin typeface="Arial" panose="020B0604020202020204" pitchFamily="34" charset="0"/>
              <a:ea typeface="SF Pro" pitchFamily="2" charset="0"/>
              <a:cs typeface="Arial" panose="020B0604020202020204" pitchFamily="34" charset="0"/>
            </a:endParaRPr>
          </a:p>
          <a:p>
            <a:r>
              <a:rPr lang="en-US" b="1" dirty="0">
                <a:solidFill>
                  <a:schemeClr val="bg2"/>
                </a:solidFill>
                <a:latin typeface="Arial" panose="020B0604020202020204" pitchFamily="34" charset="0"/>
                <a:ea typeface="SF Pro" pitchFamily="2" charset="0"/>
                <a:cs typeface="Arial" panose="020B0604020202020204" pitchFamily="34" charset="0"/>
              </a:rPr>
              <a:t>26-2-2002</a:t>
            </a:r>
            <a:endParaRPr lang="en-US" b="1" dirty="0">
              <a:solidFill>
                <a:schemeClr val="bg2"/>
              </a:solidFill>
              <a:latin typeface="Arial" panose="020B0604020202020204" pitchFamily="34" charset="0"/>
              <a:ea typeface="SF Pro" pitchFamily="2" charset="0"/>
              <a:cs typeface="Arial" panose="020B0604020202020204" pitchFamily="34" charset="0"/>
            </a:endParaRPr>
          </a:p>
        </p:txBody>
      </p:sp>
      <p:pic>
        <p:nvPicPr>
          <p:cNvPr id="2" name="Picture 2" descr="IBM Skills Network Logo - Horizontal-noai copy.png"/>
          <p:cNvPicPr>
            <a:picLocks noChangeAspect="1"/>
          </p:cNvPicPr>
          <p:nvPr/>
        </p:nvPicPr>
        <p:blipFill>
          <a:blip r:embed="rId2"/>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2"/>
          </p:nvPr>
        </p:nvSpPr>
        <p:spPr>
          <a:prstGeom prst="rect">
            <a:avLst/>
          </a:prstGeom>
        </p:spPr>
        <p:txBody>
          <a:bodyPr lIns="91440" tIns="45720" rIns="91440" bIns="45720" anchor="t">
            <a:noAutofit/>
          </a:bodyPr>
          <a:lstStyle/>
          <a:p>
            <a:pPr marL="342900" indent="-342900">
              <a:lnSpc>
                <a:spcPct val="100000"/>
              </a:lnSpc>
              <a:spcBef>
                <a:spcPts val="1400"/>
              </a:spcBef>
              <a:buFont typeface="Arial" panose="020B0604020202020204" pitchFamily="34" charset="0"/>
              <a:buChar char="•"/>
            </a:pPr>
            <a:r>
              <a:rPr lang="en-US" sz="2200" i="1">
                <a:solidFill>
                  <a:schemeClr val="accent3">
                    <a:lumMod val="25000"/>
                  </a:schemeClr>
                </a:solidFill>
                <a:latin typeface="Calibri" panose="020F0502020204030204" charset="0"/>
                <a:cs typeface="Calibri" panose="020F0502020204030204" charset="0"/>
              </a:rPr>
              <a:t>Data from SpaceX launches can also be obtained from Wikipedia;</a:t>
            </a:r>
            <a:endParaRPr lang="en-US" sz="2200" i="1">
              <a:solidFill>
                <a:schemeClr val="accent3">
                  <a:lumMod val="25000"/>
                </a:schemeClr>
              </a:solidFill>
              <a:latin typeface="Calibri" panose="020F0502020204030204" charset="0"/>
              <a:cs typeface="Calibri" panose="020F0502020204030204" charset="0"/>
            </a:endParaRPr>
          </a:p>
          <a:p>
            <a:pPr marL="342900" indent="-342900">
              <a:lnSpc>
                <a:spcPct val="100000"/>
              </a:lnSpc>
              <a:spcBef>
                <a:spcPts val="1400"/>
              </a:spcBef>
              <a:buFont typeface="Arial" panose="020B0604020202020204" pitchFamily="34" charset="0"/>
              <a:buChar char="•"/>
            </a:pPr>
            <a:r>
              <a:rPr lang="en-US" sz="2200" i="1">
                <a:solidFill>
                  <a:schemeClr val="accent3">
                    <a:lumMod val="25000"/>
                  </a:schemeClr>
                </a:solidFill>
                <a:latin typeface="Calibri" panose="020F0502020204030204" charset="0"/>
                <a:cs typeface="Calibri" panose="020F0502020204030204" charset="0"/>
              </a:rPr>
              <a:t>According to the flowchart, data is downloaded from Wikipedia</a:t>
            </a:r>
            <a:r>
              <a:rPr lang="en-US" sz="2200">
                <a:solidFill>
                  <a:schemeClr val="accent3">
                    <a:lumMod val="25000"/>
                  </a:schemeClr>
                </a:solidFill>
                <a:latin typeface="Calibri" panose="020F0502020204030204" charset="0"/>
                <a:cs typeface="Calibri" panose="020F0502020204030204" charset="0"/>
              </a:rPr>
              <a:t> and then persisted.</a:t>
            </a:r>
            <a:endParaRPr lang="en-US" sz="220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r>
              <a:rPr lang="en-US" sz="2200">
                <a:solidFill>
                  <a:schemeClr val="accent3">
                    <a:lumMod val="25000"/>
                  </a:schemeClr>
                </a:solidFill>
                <a:latin typeface="Calibri" panose="020F0502020204030204" charset="0"/>
                <a:cs typeface="Calibri" panose="020F0502020204030204" charset="0"/>
              </a:rPr>
              <a:t>Source Code- https://github.com/chiruvishal/Datascience/blob/main/Web%20Scraping.ipynb</a:t>
            </a:r>
            <a:endParaRPr lang="en-US" sz="2200">
              <a:solidFill>
                <a:schemeClr val="accent3">
                  <a:lumMod val="25000"/>
                </a:schemeClr>
              </a:solidFill>
              <a:latin typeface="Calibri" panose="020F0502020204030204" charset="0"/>
              <a:cs typeface="Calibri" panose="020F050202020403020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5" name="Picture Placeholder 4"/>
          <p:cNvPicPr>
            <a:picLocks noChangeAspect="1"/>
          </p:cNvPicPr>
          <p:nvPr>
            <p:ph type="pic" idx="1"/>
          </p:nvPr>
        </p:nvPicPr>
        <p:blipFill>
          <a:blip r:embed="rId2"/>
          <a:stretch>
            <a:fillRect/>
          </a:stretch>
        </p:blipFill>
        <p:spPr>
          <a:xfrm>
            <a:off x="7481570" y="2286635"/>
            <a:ext cx="2994660" cy="33528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sz="half" idx="1"/>
          </p:nvPr>
        </p:nvSpPr>
        <p:spPr>
          <a:xfrm>
            <a:off x="770255" y="1348740"/>
            <a:ext cx="5334000" cy="4351655"/>
          </a:xfrm>
          <a:prstGeom prst="rect">
            <a:avLst/>
          </a:prstGeom>
        </p:spPr>
        <p:txBody>
          <a:bodyPr/>
          <a:lstStyle/>
          <a:p>
            <a:r>
              <a:rPr lang="en-US"/>
              <a:t>The dataset was first subjected to some exploratory data analysis (EDA). The sums of launches per site, occurrences of each orbit, and occurrences of mission outcome per orbit type were then computed. Finally, the Outcome column was used to generate the landing outcome label.</a:t>
            </a:r>
            <a:endParaRPr lang="en-US"/>
          </a:p>
          <a:p>
            <a:r>
              <a:rPr lang="en-US"/>
              <a:t>Source Code- https://github.com/chiruvishal/Datascience/blob/main/Data%20Wrangling.ipynb</a:t>
            </a:r>
            <a:endParaRPr lang="en-US"/>
          </a:p>
          <a:p>
            <a:endParaRPr lang="en-US"/>
          </a:p>
          <a:p>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endParaRPr lang="en-US" dirty="0">
              <a:solidFill>
                <a:srgbClr val="0B49CB"/>
              </a:solidFill>
              <a:latin typeface="Abadi"/>
            </a:endParaRPr>
          </a:p>
        </p:txBody>
      </p:sp>
      <p:pic>
        <p:nvPicPr>
          <p:cNvPr id="2" name="Content Placeholder 1"/>
          <p:cNvPicPr>
            <a:picLocks noChangeAspect="1"/>
          </p:cNvPicPr>
          <p:nvPr>
            <p:ph sz="half" idx="2"/>
          </p:nvPr>
        </p:nvPicPr>
        <p:blipFill>
          <a:blip r:embed="rId2"/>
          <a:stretch>
            <a:fillRect/>
          </a:stretch>
        </p:blipFill>
        <p:spPr>
          <a:xfrm>
            <a:off x="6932295" y="3575050"/>
            <a:ext cx="4421505" cy="85217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sz="half" idx="1"/>
          </p:nvPr>
        </p:nvSpPr>
        <p:spPr>
          <a:xfrm>
            <a:off x="838200" y="1825625"/>
            <a:ext cx="10447020" cy="1125855"/>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Calibri" panose="020F0502020204030204" charset="0"/>
                <a:cs typeface="Calibri" panose="020F0502020204030204" charset="0"/>
              </a:rPr>
              <a:t>Scatterplots and barplots were used to visualise the relationship between two features when exploring data.</a:t>
            </a:r>
            <a:r>
              <a:rPr lang="en-US" sz="2200">
                <a:latin typeface="Calibri" panose="020F0502020204030204" charset="0"/>
                <a:cs typeface="Calibri" panose="020F0502020204030204" charset="0"/>
              </a:rPr>
              <a:t>Payload Mass X Flight Number, Launch Site X Flight Number, Launch Site X Payload Mass, Orbit and Flight Number, Payload and Orbit.</a:t>
            </a:r>
            <a:endParaRPr lang="en-US" sz="2200">
              <a:latin typeface="Calibri" panose="020F0502020204030204" charset="0"/>
              <a:cs typeface="Calibri" panose="020F0502020204030204" charset="0"/>
            </a:endParaRPr>
          </a:p>
          <a:p>
            <a:pPr>
              <a:lnSpc>
                <a:spcPct val="100000"/>
              </a:lnSpc>
              <a:spcBef>
                <a:spcPts val="1400"/>
              </a:spcBef>
            </a:pPr>
            <a:endParaRPr lang="en-US" sz="2200">
              <a:latin typeface="Calibri" panose="020F0502020204030204" charset="0"/>
              <a:cs typeface="Calibri" panose="020F0502020204030204" charset="0"/>
            </a:endParaRPr>
          </a:p>
          <a:p>
            <a:pPr>
              <a:lnSpc>
                <a:spcPct val="100000"/>
              </a:lnSpc>
              <a:spcBef>
                <a:spcPts val="1400"/>
              </a:spcBef>
            </a:pPr>
            <a:endParaRPr lang="en-US" sz="2200">
              <a:latin typeface="Calibri" panose="020F0502020204030204" charset="0"/>
              <a:cs typeface="Calibri" panose="020F050202020403020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endParaRPr lang="en-US" dirty="0">
              <a:solidFill>
                <a:srgbClr val="0B49CB"/>
              </a:solidFill>
              <a:latin typeface="Abadi"/>
            </a:endParaRPr>
          </a:p>
        </p:txBody>
      </p:sp>
      <p:pic>
        <p:nvPicPr>
          <p:cNvPr id="2" name="Content Placeholder 1"/>
          <p:cNvPicPr>
            <a:picLocks noChangeAspect="1"/>
          </p:cNvPicPr>
          <p:nvPr>
            <p:ph sz="half" idx="2"/>
          </p:nvPr>
        </p:nvPicPr>
        <p:blipFill>
          <a:blip r:embed="rId2"/>
          <a:stretch>
            <a:fillRect/>
          </a:stretch>
        </p:blipFill>
        <p:spPr>
          <a:xfrm>
            <a:off x="1999615" y="3207385"/>
            <a:ext cx="8192770" cy="1601470"/>
          </a:xfrm>
          <a:prstGeom prst="rect">
            <a:avLst/>
          </a:prstGeom>
        </p:spPr>
      </p:pic>
      <p:sp>
        <p:nvSpPr>
          <p:cNvPr id="7" name="Text Box 6"/>
          <p:cNvSpPr txBox="1"/>
          <p:nvPr/>
        </p:nvSpPr>
        <p:spPr>
          <a:xfrm>
            <a:off x="952500" y="5325110"/>
            <a:ext cx="9636125" cy="922020"/>
          </a:xfrm>
          <a:prstGeom prst="rect">
            <a:avLst/>
          </a:prstGeom>
          <a:noFill/>
        </p:spPr>
        <p:txBody>
          <a:bodyPr wrap="square" rtlCol="0">
            <a:spAutoFit/>
          </a:bodyPr>
          <a:p>
            <a:pPr marL="285750" indent="-285750">
              <a:buFont typeface="Arial" panose="020B0604020202020204" pitchFamily="34" charset="0"/>
              <a:buChar char="•"/>
            </a:pPr>
            <a:r>
              <a:rPr lang="en-US"/>
              <a:t>Source Code- https://github.com/chiruvishal/Datascience/blob/main/Exploratory%20Analysis%20using%20matplotlib.ipynb </a:t>
            </a: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09050" y="1381125"/>
            <a:ext cx="9745589" cy="4351338"/>
          </a:xfrm>
          <a:prstGeom prst="rect">
            <a:avLst/>
          </a:prstGeom>
        </p:spPr>
        <p:txBody>
          <a:bodyPr lIns="91440" tIns="45720" rIns="91440" bIns="45720" anchor="t"/>
          <a:lstStyle/>
          <a:p>
            <a:pPr>
              <a:lnSpc>
                <a:spcPct val="100000"/>
              </a:lnSpc>
              <a:spcBef>
                <a:spcPts val="1400"/>
              </a:spcBef>
            </a:pPr>
            <a:r>
              <a:rPr lang="en-US" sz="1500">
                <a:solidFill>
                  <a:schemeClr val="accent3">
                    <a:lumMod val="25000"/>
                  </a:schemeClr>
                </a:solidFill>
                <a:latin typeface="Calibri" panose="020F0502020204030204" charset="0"/>
                <a:cs typeface="Calibri" panose="020F0502020204030204" charset="0"/>
              </a:rPr>
              <a:t> </a:t>
            </a:r>
            <a:r>
              <a:rPr lang="en-US" sz="1200">
                <a:solidFill>
                  <a:schemeClr val="accent3">
                    <a:lumMod val="25000"/>
                  </a:schemeClr>
                </a:solidFill>
                <a:latin typeface="Calibri" panose="020F0502020204030204" charset="0"/>
                <a:cs typeface="Calibri" panose="020F0502020204030204" charset="0"/>
              </a:rPr>
              <a:t>The following SQL queries were performed:</a:t>
            </a:r>
            <a:endParaRPr lang="en-US" sz="1200">
              <a:solidFill>
                <a:schemeClr val="accent3">
                  <a:lumMod val="25000"/>
                </a:schemeClr>
              </a:solidFill>
              <a:latin typeface="Calibri" panose="020F0502020204030204" charset="0"/>
              <a:cs typeface="Calibri" panose="020F0502020204030204" charset="0"/>
            </a:endParaRPr>
          </a:p>
          <a:p>
            <a:pPr marL="0" indent="0">
              <a:lnSpc>
                <a:spcPct val="100000"/>
              </a:lnSpc>
              <a:spcBef>
                <a:spcPts val="1400"/>
              </a:spcBef>
              <a:buNone/>
            </a:pPr>
            <a:r>
              <a:rPr lang="en-US" sz="1200">
                <a:solidFill>
                  <a:schemeClr val="accent3">
                    <a:lumMod val="25000"/>
                  </a:schemeClr>
                </a:solidFill>
                <a:latin typeface="Calibri" panose="020F0502020204030204" charset="0"/>
                <a:cs typeface="Calibri" panose="020F0502020204030204" charset="0"/>
              </a:rPr>
              <a:t>• Names of the unique launch sites in the space mission;</a:t>
            </a:r>
            <a:endParaRPr lang="en-US" sz="1200">
              <a:solidFill>
                <a:schemeClr val="accent3">
                  <a:lumMod val="25000"/>
                </a:schemeClr>
              </a:solidFill>
              <a:latin typeface="Calibri" panose="020F0502020204030204" charset="0"/>
              <a:cs typeface="Calibri" panose="020F0502020204030204" charset="0"/>
            </a:endParaRPr>
          </a:p>
          <a:p>
            <a:pPr marL="0" indent="0">
              <a:lnSpc>
                <a:spcPct val="100000"/>
              </a:lnSpc>
              <a:spcBef>
                <a:spcPts val="1400"/>
              </a:spcBef>
              <a:buNone/>
            </a:pPr>
            <a:r>
              <a:rPr lang="en-US" sz="1200">
                <a:solidFill>
                  <a:schemeClr val="accent3">
                    <a:lumMod val="25000"/>
                  </a:schemeClr>
                </a:solidFill>
                <a:latin typeface="Calibri" panose="020F0502020204030204" charset="0"/>
                <a:cs typeface="Calibri" panose="020F0502020204030204" charset="0"/>
              </a:rPr>
              <a:t>• Top 5 launch sites whose name begin with the string 'CCA’;</a:t>
            </a:r>
            <a:endParaRPr lang="en-US" sz="1200">
              <a:solidFill>
                <a:schemeClr val="accent3">
                  <a:lumMod val="25000"/>
                </a:schemeClr>
              </a:solidFill>
              <a:latin typeface="Calibri" panose="020F0502020204030204" charset="0"/>
              <a:cs typeface="Calibri" panose="020F0502020204030204" charset="0"/>
            </a:endParaRPr>
          </a:p>
          <a:p>
            <a:pPr marL="0" indent="0">
              <a:lnSpc>
                <a:spcPct val="100000"/>
              </a:lnSpc>
              <a:spcBef>
                <a:spcPts val="1400"/>
              </a:spcBef>
              <a:buNone/>
            </a:pPr>
            <a:r>
              <a:rPr lang="en-US" sz="1200">
                <a:solidFill>
                  <a:schemeClr val="accent3">
                    <a:lumMod val="25000"/>
                  </a:schemeClr>
                </a:solidFill>
                <a:latin typeface="Calibri" panose="020F0502020204030204" charset="0"/>
                <a:cs typeface="Calibri" panose="020F0502020204030204" charset="0"/>
              </a:rPr>
              <a:t>• Total payload mass carried by boosters launched by NASA (CRS);</a:t>
            </a:r>
            <a:endParaRPr lang="en-US" sz="1200">
              <a:solidFill>
                <a:schemeClr val="accent3">
                  <a:lumMod val="25000"/>
                </a:schemeClr>
              </a:solidFill>
              <a:latin typeface="Calibri" panose="020F0502020204030204" charset="0"/>
              <a:cs typeface="Calibri" panose="020F0502020204030204" charset="0"/>
            </a:endParaRPr>
          </a:p>
          <a:p>
            <a:pPr marL="0" indent="0">
              <a:lnSpc>
                <a:spcPct val="100000"/>
              </a:lnSpc>
              <a:spcBef>
                <a:spcPts val="1400"/>
              </a:spcBef>
              <a:buNone/>
            </a:pPr>
            <a:r>
              <a:rPr lang="en-US" sz="1200">
                <a:solidFill>
                  <a:schemeClr val="accent3">
                    <a:lumMod val="25000"/>
                  </a:schemeClr>
                </a:solidFill>
                <a:latin typeface="Calibri" panose="020F0502020204030204" charset="0"/>
                <a:cs typeface="Calibri" panose="020F0502020204030204" charset="0"/>
              </a:rPr>
              <a:t>• Average payload mass carried by booster version F9 v1.1;</a:t>
            </a:r>
            <a:endParaRPr lang="en-US" sz="1200">
              <a:solidFill>
                <a:schemeClr val="accent3">
                  <a:lumMod val="25000"/>
                </a:schemeClr>
              </a:solidFill>
              <a:latin typeface="Calibri" panose="020F0502020204030204" charset="0"/>
              <a:cs typeface="Calibri" panose="020F0502020204030204" charset="0"/>
            </a:endParaRPr>
          </a:p>
          <a:p>
            <a:pPr marL="0" indent="0">
              <a:lnSpc>
                <a:spcPct val="100000"/>
              </a:lnSpc>
              <a:spcBef>
                <a:spcPts val="1400"/>
              </a:spcBef>
              <a:buNone/>
            </a:pPr>
            <a:r>
              <a:rPr lang="en-US" sz="1200">
                <a:solidFill>
                  <a:schemeClr val="accent3">
                    <a:lumMod val="25000"/>
                  </a:schemeClr>
                </a:solidFill>
                <a:latin typeface="Calibri" panose="020F0502020204030204" charset="0"/>
                <a:cs typeface="Calibri" panose="020F0502020204030204" charset="0"/>
              </a:rPr>
              <a:t>• Date when the first successful landing outcome in ground pad was achieved;</a:t>
            </a:r>
            <a:endParaRPr lang="en-US" sz="1200">
              <a:solidFill>
                <a:schemeClr val="accent3">
                  <a:lumMod val="25000"/>
                </a:schemeClr>
              </a:solidFill>
              <a:latin typeface="Calibri" panose="020F0502020204030204" charset="0"/>
              <a:cs typeface="Calibri" panose="020F0502020204030204" charset="0"/>
            </a:endParaRPr>
          </a:p>
          <a:p>
            <a:pPr marL="0" indent="0">
              <a:lnSpc>
                <a:spcPct val="100000"/>
              </a:lnSpc>
              <a:spcBef>
                <a:spcPts val="1400"/>
              </a:spcBef>
              <a:buNone/>
            </a:pPr>
            <a:r>
              <a:rPr lang="en-US" sz="1200">
                <a:solidFill>
                  <a:schemeClr val="accent3">
                    <a:lumMod val="25000"/>
                  </a:schemeClr>
                </a:solidFill>
                <a:latin typeface="Calibri" panose="020F0502020204030204" charset="0"/>
                <a:cs typeface="Calibri" panose="020F0502020204030204" charset="0"/>
              </a:rPr>
              <a:t>• Names of the boosters which have success in drone ship and have payload mass between  4000 and 6000 kg;</a:t>
            </a:r>
            <a:endParaRPr lang="en-US" sz="1200">
              <a:solidFill>
                <a:schemeClr val="accent3">
                  <a:lumMod val="25000"/>
                </a:schemeClr>
              </a:solidFill>
              <a:latin typeface="Calibri" panose="020F0502020204030204" charset="0"/>
              <a:cs typeface="Calibri" panose="020F0502020204030204" charset="0"/>
            </a:endParaRPr>
          </a:p>
          <a:p>
            <a:pPr marL="0" indent="0">
              <a:lnSpc>
                <a:spcPct val="100000"/>
              </a:lnSpc>
              <a:spcBef>
                <a:spcPts val="1400"/>
              </a:spcBef>
              <a:buNone/>
            </a:pPr>
            <a:r>
              <a:rPr lang="en-US" sz="1200">
                <a:solidFill>
                  <a:schemeClr val="accent3">
                    <a:lumMod val="25000"/>
                  </a:schemeClr>
                </a:solidFill>
                <a:latin typeface="Calibri" panose="020F0502020204030204" charset="0"/>
                <a:cs typeface="Calibri" panose="020F0502020204030204" charset="0"/>
              </a:rPr>
              <a:t>• Total number of successful and failure mission outcomes;</a:t>
            </a:r>
            <a:endParaRPr lang="en-US" sz="1200">
              <a:solidFill>
                <a:schemeClr val="accent3">
                  <a:lumMod val="25000"/>
                </a:schemeClr>
              </a:solidFill>
              <a:latin typeface="Calibri" panose="020F0502020204030204" charset="0"/>
              <a:cs typeface="Calibri" panose="020F0502020204030204" charset="0"/>
            </a:endParaRPr>
          </a:p>
          <a:p>
            <a:pPr marL="0" indent="0">
              <a:lnSpc>
                <a:spcPct val="100000"/>
              </a:lnSpc>
              <a:spcBef>
                <a:spcPts val="1400"/>
              </a:spcBef>
              <a:buNone/>
            </a:pPr>
            <a:r>
              <a:rPr lang="en-US" sz="1200">
                <a:solidFill>
                  <a:schemeClr val="accent3">
                    <a:lumMod val="25000"/>
                  </a:schemeClr>
                </a:solidFill>
                <a:latin typeface="Calibri" panose="020F0502020204030204" charset="0"/>
                <a:cs typeface="Calibri" panose="020F0502020204030204" charset="0"/>
              </a:rPr>
              <a:t>• Names of the booster versions which have carried the maximum payload mass;</a:t>
            </a:r>
            <a:endParaRPr lang="en-US" sz="1200">
              <a:solidFill>
                <a:schemeClr val="accent3">
                  <a:lumMod val="25000"/>
                </a:schemeClr>
              </a:solidFill>
              <a:latin typeface="Calibri" panose="020F0502020204030204" charset="0"/>
              <a:cs typeface="Calibri" panose="020F0502020204030204" charset="0"/>
            </a:endParaRPr>
          </a:p>
          <a:p>
            <a:pPr marL="0" indent="0">
              <a:lnSpc>
                <a:spcPct val="100000"/>
              </a:lnSpc>
              <a:spcBef>
                <a:spcPts val="1400"/>
              </a:spcBef>
              <a:buNone/>
            </a:pPr>
            <a:r>
              <a:rPr lang="en-US" sz="1200">
                <a:solidFill>
                  <a:schemeClr val="accent3">
                    <a:lumMod val="25000"/>
                  </a:schemeClr>
                </a:solidFill>
                <a:latin typeface="Calibri" panose="020F0502020204030204" charset="0"/>
                <a:cs typeface="Calibri" panose="020F0502020204030204" charset="0"/>
              </a:rPr>
              <a:t>• Failed landing outcomes in drone ship, their booster versions, and launch site names for in year 2015; and</a:t>
            </a:r>
            <a:endParaRPr lang="en-US" sz="1200">
              <a:solidFill>
                <a:schemeClr val="accent3">
                  <a:lumMod val="25000"/>
                </a:schemeClr>
              </a:solidFill>
              <a:latin typeface="Calibri" panose="020F0502020204030204" charset="0"/>
              <a:cs typeface="Calibri" panose="020F0502020204030204" charset="0"/>
            </a:endParaRPr>
          </a:p>
          <a:p>
            <a:pPr marL="0" indent="0">
              <a:lnSpc>
                <a:spcPct val="100000"/>
              </a:lnSpc>
              <a:spcBef>
                <a:spcPts val="1400"/>
              </a:spcBef>
              <a:buNone/>
            </a:pPr>
            <a:r>
              <a:rPr lang="en-US" sz="1200">
                <a:solidFill>
                  <a:schemeClr val="accent3">
                    <a:lumMod val="25000"/>
                  </a:schemeClr>
                </a:solidFill>
                <a:latin typeface="Calibri" panose="020F0502020204030204" charset="0"/>
                <a:cs typeface="Calibri" panose="020F0502020204030204" charset="0"/>
              </a:rPr>
              <a:t>• Rank of the count of landing outcomes (such as Failure (drone ship) or Success (ground pad)) between the date 2010-06-04 and 2017-03-20.</a:t>
            </a:r>
            <a:endParaRPr lang="en-US" sz="1200">
              <a:solidFill>
                <a:schemeClr val="accent3">
                  <a:lumMod val="25000"/>
                </a:schemeClr>
              </a:solidFill>
              <a:latin typeface="Calibri" panose="020F0502020204030204" charset="0"/>
              <a:cs typeface="Calibri" panose="020F0502020204030204" charset="0"/>
            </a:endParaRPr>
          </a:p>
          <a:p>
            <a:pPr marL="0" indent="0">
              <a:buNone/>
            </a:pPr>
            <a:r>
              <a:rPr lang="en-US" sz="2000"/>
              <a:t>source code- https://github.com/chiruvishal/Datascience/blob/main/Exploratory%20Analysis%20(1).ipynb</a:t>
            </a:r>
            <a:endParaRPr lang="en-US" sz="2000"/>
          </a:p>
          <a:p>
            <a:endParaRPr lang="en-US"/>
          </a:p>
          <a:p>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838200" y="1875054"/>
            <a:ext cx="10515600" cy="4351338"/>
          </a:xfrm>
          <a:prstGeom prst="rect">
            <a:avLst/>
          </a:prstGeom>
        </p:spPr>
        <p:txBody>
          <a:bodyPr>
            <a:normAutofit/>
          </a:bodyPr>
          <a:lstStyle/>
          <a:p>
            <a:r>
              <a:rPr lang="en-US"/>
              <a:t>Folium Maps were utilised with markers, circles, lines, and marker clusters. Markers represent points, such as launch sites;  Circles represent highlighted areas around specific coordinates, such as NASA Johnson Space Center; Marker clusters represent groups of events in each coordinate, such as launches at a launch site; and Lines represent distances between two coordinates.</a:t>
            </a:r>
            <a:endParaRPr lang="en-US"/>
          </a:p>
          <a:p>
            <a:r>
              <a:rPr lang="en-US"/>
              <a:t>Source Code- https://github.com/chiruvishal/Datascience/blob/main/Interactive%20Visual%20Analytics%20with%20Folium%20lab.ipynb</a:t>
            </a:r>
            <a:endParaRPr lang="en-US"/>
          </a:p>
          <a:p>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r>
              <a:rPr lang="en-US"/>
              <a:t>The graphs and plots shown below were used to visualise data:</a:t>
            </a:r>
            <a:endParaRPr lang="en-US"/>
          </a:p>
          <a:p>
            <a:pPr marL="0" indent="0">
              <a:buNone/>
            </a:pPr>
            <a:r>
              <a:rPr lang="en-US"/>
              <a:t> • Payload range • Percentage of launches by site .</a:t>
            </a:r>
            <a:endParaRPr lang="en-US"/>
          </a:p>
          <a:p>
            <a:pPr marL="0" indent="0">
              <a:buNone/>
            </a:pPr>
            <a:r>
              <a:rPr lang="en-US"/>
              <a:t>This combination allows for a fast analysis of the relationship between payloads and launch locations, assisting in determining the optimum spot to launch based on payloads.</a:t>
            </a:r>
            <a:endParaRPr lang="en-US"/>
          </a:p>
          <a:p>
            <a:pPr marL="0" indent="0">
              <a:buNone/>
            </a:pPr>
            <a:r>
              <a:rPr lang="en-US"/>
              <a:t>Source Code- https://github.com/chiruvishal/Datascience/blob/main/DashboardwithPlotly.py</a:t>
            </a:r>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endParaRPr lang="en-US" dirty="0">
              <a:solidFill>
                <a:srgbClr val="0B49CB"/>
              </a:solidFill>
              <a:latin typeface="Abad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sz="half" idx="1"/>
          </p:nvPr>
        </p:nvSpPr>
        <p:spPr>
          <a:xfrm>
            <a:off x="899160" y="1691005"/>
            <a:ext cx="10233025" cy="1288415"/>
          </a:xfrm>
          <a:prstGeom prst="rect">
            <a:avLst/>
          </a:prstGeom>
        </p:spPr>
        <p:txBody>
          <a:bodyPr>
            <a:normAutofit/>
          </a:bodyPr>
          <a:lstStyle/>
          <a:p>
            <a:pPr marL="0" indent="0">
              <a:lnSpc>
                <a:spcPct val="100000"/>
              </a:lnSpc>
              <a:spcBef>
                <a:spcPts val="1400"/>
              </a:spcBef>
              <a:buNone/>
            </a:pPr>
            <a:r>
              <a:rPr lang="en-US"/>
              <a:t>• Four classification models were compared: logistic regression, support vector machine, decision tree and k nearest neighbors.</a:t>
            </a:r>
            <a:endParaRPr lang="en-US"/>
          </a:p>
          <a:p>
            <a:pPr marL="0" indent="0">
              <a:lnSpc>
                <a:spcPct val="100000"/>
              </a:lnSpc>
              <a:spcBef>
                <a:spcPts val="1400"/>
              </a:spcBef>
              <a:buNone/>
            </a:pPr>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endParaRPr lang="en-US" dirty="0">
              <a:solidFill>
                <a:srgbClr val="0B49CB"/>
              </a:solidFill>
              <a:latin typeface="Abadi"/>
            </a:endParaRPr>
          </a:p>
        </p:txBody>
      </p:sp>
      <p:pic>
        <p:nvPicPr>
          <p:cNvPr id="2" name="Content Placeholder 1"/>
          <p:cNvPicPr>
            <a:picLocks noChangeAspect="1"/>
          </p:cNvPicPr>
          <p:nvPr>
            <p:ph sz="half" idx="2"/>
          </p:nvPr>
        </p:nvPicPr>
        <p:blipFill>
          <a:blip r:embed="rId2"/>
          <a:stretch>
            <a:fillRect/>
          </a:stretch>
        </p:blipFill>
        <p:spPr>
          <a:xfrm>
            <a:off x="2642870" y="3242945"/>
            <a:ext cx="7026910" cy="1229995"/>
          </a:xfrm>
          <a:prstGeom prst="rect">
            <a:avLst/>
          </a:prstGeom>
        </p:spPr>
      </p:pic>
      <p:sp>
        <p:nvSpPr>
          <p:cNvPr id="7" name="Text Box 6"/>
          <p:cNvSpPr txBox="1"/>
          <p:nvPr/>
        </p:nvSpPr>
        <p:spPr>
          <a:xfrm>
            <a:off x="1287780" y="4980305"/>
            <a:ext cx="6816090" cy="922020"/>
          </a:xfrm>
          <a:prstGeom prst="rect">
            <a:avLst/>
          </a:prstGeom>
          <a:noFill/>
        </p:spPr>
        <p:txBody>
          <a:bodyPr wrap="square" rtlCol="0">
            <a:spAutoFit/>
          </a:bodyPr>
          <a:p>
            <a:r>
              <a:rPr lang="en-US"/>
              <a:t>Source Code- https://github.com/chiruvishal/Datascience/blob/main/Machine%20Learning%20Prediction.ipynb</a:t>
            </a: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71855" y="1807210"/>
            <a:ext cx="9451975" cy="46202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lvl="1"/>
            <a:r>
              <a:rPr lang="en-US" sz="2200">
                <a:solidFill>
                  <a:schemeClr val="tx1"/>
                </a:solidFill>
                <a:latin typeface="Calibri" panose="020F0502020204030204" charset="0"/>
                <a:cs typeface="Calibri" panose="020F0502020204030204" charset="0"/>
              </a:rPr>
              <a:t>Exploratory data analysis results:</a:t>
            </a:r>
            <a:endParaRPr lang="en-US" sz="2200">
              <a:solidFill>
                <a:schemeClr val="tx1"/>
              </a:solidFill>
              <a:latin typeface="Calibri" panose="020F0502020204030204" charset="0"/>
              <a:cs typeface="Calibri" panose="020F0502020204030204" charset="0"/>
            </a:endParaRPr>
          </a:p>
          <a:p>
            <a:pPr marL="457200" lvl="1" indent="0">
              <a:buNone/>
            </a:pPr>
            <a:r>
              <a:rPr lang="en-US" sz="2200">
                <a:solidFill>
                  <a:schemeClr val="tx1"/>
                </a:solidFill>
                <a:latin typeface="Calibri" panose="020F0502020204030204" charset="0"/>
                <a:cs typeface="Calibri" panose="020F0502020204030204" charset="0"/>
              </a:rPr>
              <a:t>1) Space X uses 4 different launch sites;</a:t>
            </a:r>
            <a:endParaRPr lang="en-US" sz="2200">
              <a:solidFill>
                <a:schemeClr val="tx1"/>
              </a:solidFill>
              <a:latin typeface="Calibri" panose="020F0502020204030204" charset="0"/>
              <a:cs typeface="Calibri" panose="020F0502020204030204" charset="0"/>
            </a:endParaRPr>
          </a:p>
          <a:p>
            <a:pPr marL="457200" lvl="1" indent="0">
              <a:buNone/>
            </a:pPr>
            <a:r>
              <a:rPr lang="en-US" sz="2200">
                <a:solidFill>
                  <a:schemeClr val="tx1"/>
                </a:solidFill>
                <a:latin typeface="Calibri" panose="020F0502020204030204" charset="0"/>
                <a:cs typeface="Calibri" panose="020F0502020204030204" charset="0"/>
              </a:rPr>
              <a:t>2) The first launches were done to Space X itself and NASA;</a:t>
            </a:r>
            <a:endParaRPr lang="en-US" sz="2200">
              <a:solidFill>
                <a:schemeClr val="tx1"/>
              </a:solidFill>
              <a:latin typeface="Calibri" panose="020F0502020204030204" charset="0"/>
              <a:cs typeface="Calibri" panose="020F0502020204030204" charset="0"/>
            </a:endParaRPr>
          </a:p>
          <a:p>
            <a:pPr marL="457200" lvl="1" indent="0">
              <a:buNone/>
            </a:pPr>
            <a:r>
              <a:rPr lang="en-US" sz="2200">
                <a:solidFill>
                  <a:schemeClr val="tx1"/>
                </a:solidFill>
                <a:latin typeface="Calibri" panose="020F0502020204030204" charset="0"/>
                <a:cs typeface="Calibri" panose="020F0502020204030204" charset="0"/>
              </a:rPr>
              <a:t>3)The average payload of F9 v1.1 booster is 2,928 kg;</a:t>
            </a:r>
            <a:endParaRPr lang="en-US" sz="2200">
              <a:solidFill>
                <a:schemeClr val="tx1"/>
              </a:solidFill>
              <a:latin typeface="Calibri" panose="020F0502020204030204" charset="0"/>
              <a:cs typeface="Calibri" panose="020F0502020204030204" charset="0"/>
            </a:endParaRPr>
          </a:p>
          <a:p>
            <a:pPr marL="457200" lvl="1" indent="0">
              <a:buNone/>
            </a:pPr>
            <a:r>
              <a:rPr lang="en-US" sz="2200">
                <a:solidFill>
                  <a:schemeClr val="tx1"/>
                </a:solidFill>
                <a:latin typeface="Calibri" panose="020F0502020204030204" charset="0"/>
                <a:cs typeface="Calibri" panose="020F0502020204030204" charset="0"/>
              </a:rPr>
              <a:t>4)The first success landing outcome happened in 2015 fiver year after the first launch;</a:t>
            </a:r>
            <a:endParaRPr lang="en-US" sz="2200">
              <a:solidFill>
                <a:schemeClr val="tx1"/>
              </a:solidFill>
              <a:latin typeface="Calibri" panose="020F0502020204030204" charset="0"/>
              <a:cs typeface="Calibri" panose="020F0502020204030204" charset="0"/>
            </a:endParaRPr>
          </a:p>
          <a:p>
            <a:pPr marL="457200" lvl="1" indent="0">
              <a:buNone/>
            </a:pPr>
            <a:r>
              <a:rPr lang="en-US" sz="2200">
                <a:solidFill>
                  <a:schemeClr val="tx1"/>
                </a:solidFill>
                <a:latin typeface="Calibri" panose="020F0502020204030204" charset="0"/>
                <a:cs typeface="Calibri" panose="020F0502020204030204" charset="0"/>
              </a:rPr>
              <a:t>5)Many Falcon 9 booster versions were successful at landing in drone ships having payload above the average;</a:t>
            </a:r>
            <a:endParaRPr lang="en-US" sz="2200">
              <a:solidFill>
                <a:schemeClr val="tx1"/>
              </a:solidFill>
              <a:latin typeface="Calibri" panose="020F0502020204030204" charset="0"/>
              <a:cs typeface="Calibri" panose="020F0502020204030204" charset="0"/>
            </a:endParaRPr>
          </a:p>
          <a:p>
            <a:pPr marL="457200" lvl="1" indent="0">
              <a:buNone/>
            </a:pPr>
            <a:r>
              <a:rPr lang="en-US" sz="2200">
                <a:solidFill>
                  <a:schemeClr val="tx1"/>
                </a:solidFill>
                <a:latin typeface="Calibri" panose="020F0502020204030204" charset="0"/>
                <a:cs typeface="Calibri" panose="020F0502020204030204" charset="0"/>
              </a:rPr>
              <a:t>6)Almost 100% of mission outcomes were successful;</a:t>
            </a:r>
            <a:endParaRPr lang="en-US" sz="2200">
              <a:solidFill>
                <a:schemeClr val="tx1"/>
              </a:solidFill>
              <a:latin typeface="Calibri" panose="020F0502020204030204" charset="0"/>
              <a:cs typeface="Calibri" panose="020F0502020204030204" charset="0"/>
            </a:endParaRPr>
          </a:p>
          <a:p>
            <a:pPr marL="457200" lvl="1" indent="0">
              <a:buNone/>
            </a:pPr>
            <a:r>
              <a:rPr lang="en-US" sz="2200">
                <a:solidFill>
                  <a:schemeClr val="tx1"/>
                </a:solidFill>
                <a:latin typeface="Calibri" panose="020F0502020204030204" charset="0"/>
                <a:cs typeface="Calibri" panose="020F0502020204030204" charset="0"/>
              </a:rPr>
              <a:t>7)Two booster versions failed at landing in drone ships in 2015: F9 v1.1 B1012 and F9 v1.1 B1015;</a:t>
            </a:r>
            <a:endParaRPr lang="en-US" sz="2200">
              <a:solidFill>
                <a:schemeClr val="tx1"/>
              </a:solidFill>
              <a:latin typeface="Calibri" panose="020F0502020204030204" charset="0"/>
              <a:cs typeface="Calibri" panose="020F0502020204030204" charset="0"/>
            </a:endParaRPr>
          </a:p>
          <a:p>
            <a:pPr marL="457200" lvl="1" indent="0">
              <a:buNone/>
            </a:pPr>
            <a:r>
              <a:rPr lang="en-US" sz="2200">
                <a:solidFill>
                  <a:schemeClr val="tx1"/>
                </a:solidFill>
                <a:latin typeface="Calibri" panose="020F0502020204030204" charset="0"/>
                <a:cs typeface="Calibri" panose="020F0502020204030204" charset="0"/>
              </a:rPr>
              <a:t>8) The number of landing outcomes became as better as years passed.</a:t>
            </a:r>
            <a:endParaRPr lang="en-US" sz="2200">
              <a:latin typeface="Calibri" panose="020F0502020204030204" charset="0"/>
              <a:cs typeface="Calibri" panose="020F0502020204030204" charset="0"/>
            </a:endParaRPr>
          </a:p>
          <a:p>
            <a:pPr marL="457200" lvl="1" indent="0">
              <a:buNone/>
            </a:pPr>
            <a:endParaRPr lang="en-US" sz="2200">
              <a:latin typeface="Calibri" panose="020F0502020204030204" charset="0"/>
              <a:cs typeface="Calibri" panose="020F0502020204030204" charset="0"/>
            </a:endParaRPr>
          </a:p>
        </p:txBody>
      </p:sp>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71855" y="1807210"/>
            <a:ext cx="9451975" cy="46202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lvl="1"/>
            <a:r>
              <a:rPr lang="en-US" sz="2200">
                <a:solidFill>
                  <a:schemeClr val="tx1"/>
                </a:solidFill>
                <a:latin typeface="Calibri" panose="020F0502020204030204" charset="0"/>
                <a:cs typeface="Calibri" panose="020F0502020204030204" charset="0"/>
              </a:rPr>
              <a:t>Using interactive analytics, it was possible to determine that launch sites used to be in safe locations, such as near the sea, and had a good logistic infrastructure surrounding them.</a:t>
            </a:r>
            <a:endParaRPr lang="en-US" sz="2200">
              <a:solidFill>
                <a:schemeClr val="tx1"/>
              </a:solidFill>
              <a:latin typeface="Calibri" panose="020F0502020204030204" charset="0"/>
              <a:cs typeface="Calibri" panose="020F0502020204030204" charset="0"/>
            </a:endParaRPr>
          </a:p>
          <a:p>
            <a:pPr marL="457200" lvl="1" indent="0">
              <a:buNone/>
            </a:pPr>
            <a:endParaRPr lang="en-US" sz="2200">
              <a:solidFill>
                <a:schemeClr val="tx1"/>
              </a:solidFill>
              <a:latin typeface="Calibri" panose="020F0502020204030204" charset="0"/>
              <a:cs typeface="Calibri" panose="020F0502020204030204" charset="0"/>
            </a:endParaRPr>
          </a:p>
        </p:txBody>
      </p:sp>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Content Placeholder 1"/>
          <p:cNvPicPr>
            <a:picLocks noChangeAspect="1"/>
          </p:cNvPicPr>
          <p:nvPr>
            <p:ph idx="1"/>
          </p:nvPr>
        </p:nvPicPr>
        <p:blipFill>
          <a:blip r:embed="rId2"/>
          <a:stretch>
            <a:fillRect/>
          </a:stretch>
        </p:blipFill>
        <p:spPr>
          <a:xfrm>
            <a:off x="2073910" y="3219450"/>
            <a:ext cx="6926580" cy="198882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912495" y="1807210"/>
            <a:ext cx="9451975" cy="46202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lvl="1"/>
            <a:r>
              <a:rPr lang="en-US" sz="2200">
                <a:solidFill>
                  <a:schemeClr val="tx1"/>
                </a:solidFill>
                <a:latin typeface="Calibri" panose="020F0502020204030204" charset="0"/>
                <a:cs typeface="Calibri" panose="020F0502020204030204" charset="0"/>
              </a:rPr>
              <a:t>Predictive Analysis showed that Decision Tree Classifier  is the best model to predict successful landings, having  accuracy over 87% and accuracy for test data over  94%.</a:t>
            </a:r>
            <a:endParaRPr lang="en-US" sz="2200">
              <a:solidFill>
                <a:schemeClr val="tx1"/>
              </a:solidFill>
              <a:latin typeface="Calibri" panose="020F0502020204030204" charset="0"/>
              <a:cs typeface="Calibri" panose="020F0502020204030204" charset="0"/>
            </a:endParaRPr>
          </a:p>
        </p:txBody>
      </p:sp>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Content Placeholder 1"/>
          <p:cNvPicPr>
            <a:picLocks noChangeAspect="1"/>
          </p:cNvPicPr>
          <p:nvPr>
            <p:ph idx="1"/>
          </p:nvPr>
        </p:nvPicPr>
        <p:blipFill>
          <a:blip r:embed="rId2"/>
          <a:stretch>
            <a:fillRect/>
          </a:stretch>
        </p:blipFill>
        <p:spPr>
          <a:xfrm>
            <a:off x="3569970" y="3186430"/>
            <a:ext cx="4137660" cy="298005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Calibri" panose="020F0502020204030204" charset="0"/>
                <a:cs typeface="Calibri" panose="020F0502020204030204" charset="0"/>
              </a:rPr>
              <a:t>Executive Summary</a:t>
            </a: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r>
              <a:rPr lang="en-US" sz="2200" dirty="0">
                <a:solidFill>
                  <a:schemeClr val="accent3">
                    <a:lumMod val="25000"/>
                  </a:schemeClr>
                </a:solidFill>
                <a:latin typeface="Calibri" panose="020F0502020204030204" charset="0"/>
                <a:cs typeface="Calibri" panose="020F0502020204030204" charset="0"/>
              </a:rPr>
              <a:t>Introduction</a:t>
            </a: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r>
              <a:rPr lang="en-US" sz="2200" dirty="0">
                <a:solidFill>
                  <a:schemeClr val="accent3">
                    <a:lumMod val="25000"/>
                  </a:schemeClr>
                </a:solidFill>
                <a:latin typeface="Calibri" panose="020F0502020204030204" charset="0"/>
                <a:cs typeface="Calibri" panose="020F0502020204030204" charset="0"/>
              </a:rPr>
              <a:t>Methodology</a:t>
            </a: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r>
              <a:rPr lang="en-US" sz="2200" dirty="0">
                <a:solidFill>
                  <a:schemeClr val="accent3">
                    <a:lumMod val="25000"/>
                  </a:schemeClr>
                </a:solidFill>
                <a:latin typeface="Calibri" panose="020F0502020204030204" charset="0"/>
                <a:cs typeface="Calibri" panose="020F0502020204030204" charset="0"/>
              </a:rPr>
              <a:t>Results</a:t>
            </a: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r>
              <a:rPr lang="en-US" sz="2200" dirty="0">
                <a:solidFill>
                  <a:schemeClr val="accent3">
                    <a:lumMod val="25000"/>
                  </a:schemeClr>
                </a:solidFill>
                <a:latin typeface="Calibri" panose="020F0502020204030204" charset="0"/>
                <a:cs typeface="Calibri" panose="020F0502020204030204" charset="0"/>
              </a:rPr>
              <a:t>Conclusion</a:t>
            </a: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r>
              <a:rPr lang="en-US" sz="2200" dirty="0">
                <a:solidFill>
                  <a:schemeClr val="accent3">
                    <a:lumMod val="25000"/>
                  </a:schemeClr>
                </a:solidFill>
                <a:latin typeface="Calibri" panose="020F0502020204030204" charset="0"/>
                <a:cs typeface="Calibri" panose="020F0502020204030204" charset="0"/>
              </a:rPr>
              <a:t>Appendix</a:t>
            </a:r>
            <a:endParaRPr lang="en-US" sz="2200" dirty="0">
              <a:solidFill>
                <a:schemeClr val="accent3">
                  <a:lumMod val="25000"/>
                </a:schemeClr>
              </a:solidFill>
              <a:latin typeface="Calibri" panose="020F0502020204030204" charset="0"/>
              <a:cs typeface="Calibri" panose="020F050202020403020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endParaRPr lang="en-US" dirty="0">
              <a:solidFill>
                <a:srgbClr val="0B49CB"/>
              </a:solidFill>
              <a:latin typeface="Abad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endParaRPr lang="en-US" dirty="0">
              <a:solidFill>
                <a:schemeClr val="bg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Content Placeholder 1"/>
          <p:cNvPicPr>
            <a:picLocks noChangeAspect="1"/>
          </p:cNvPicPr>
          <p:nvPr>
            <p:ph idx="1"/>
          </p:nvPr>
        </p:nvPicPr>
        <p:blipFill>
          <a:blip r:embed="rId2"/>
          <a:stretch>
            <a:fillRect/>
          </a:stretch>
        </p:blipFill>
        <p:spPr>
          <a:xfrm>
            <a:off x="699770" y="4119245"/>
            <a:ext cx="10515600" cy="2054860"/>
          </a:xfrm>
          <a:prstGeom prst="rect">
            <a:avLst/>
          </a:prstGeom>
        </p:spPr>
      </p:pic>
      <p:sp>
        <p:nvSpPr>
          <p:cNvPr id="7" name="Text Box 6"/>
          <p:cNvSpPr txBox="1"/>
          <p:nvPr/>
        </p:nvSpPr>
        <p:spPr>
          <a:xfrm>
            <a:off x="1327785" y="1501140"/>
            <a:ext cx="8753475" cy="1445260"/>
          </a:xfrm>
          <a:prstGeom prst="rect">
            <a:avLst/>
          </a:prstGeom>
          <a:noFill/>
        </p:spPr>
        <p:txBody>
          <a:bodyPr wrap="square" rtlCol="0">
            <a:spAutoFit/>
          </a:bodyPr>
          <a:p>
            <a:pPr marL="285750" indent="-285750">
              <a:buFont typeface="Arial" panose="020B0604020202020204" pitchFamily="34" charset="0"/>
              <a:buChar char="•"/>
            </a:pPr>
            <a:r>
              <a:rPr lang="en-US" sz="2200"/>
              <a:t>According to the plot above, the best launch site nowadays is CCAF5 SLC 40, where the majority of recent launches were successful.</a:t>
            </a:r>
            <a:endParaRPr lang="en-US" sz="2200"/>
          </a:p>
          <a:p>
            <a:pPr marL="285750" indent="-285750">
              <a:buFont typeface="Arial" panose="020B0604020202020204" pitchFamily="34" charset="0"/>
              <a:buChar char="•"/>
            </a:pPr>
            <a:r>
              <a:rPr lang="en-US" sz="2200"/>
              <a:t>In second place VAFB SLC 4E and third place KSC LC 39A,  It’s also possible to see that the general success rate improved over time</a:t>
            </a:r>
            <a:endParaRPr lang="en-US" sz="22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endParaRPr lang="en-US" dirty="0">
              <a:solidFill>
                <a:srgbClr val="0B49CB"/>
              </a:solidFill>
              <a:latin typeface="Abadi"/>
            </a:endParaRPr>
          </a:p>
        </p:txBody>
      </p:sp>
      <p:pic>
        <p:nvPicPr>
          <p:cNvPr id="2" name="Picture Placeholder 1"/>
          <p:cNvPicPr>
            <a:picLocks noChangeAspect="1"/>
          </p:cNvPicPr>
          <p:nvPr>
            <p:ph type="pic" idx="1"/>
          </p:nvPr>
        </p:nvPicPr>
        <p:blipFill>
          <a:blip r:embed="rId2"/>
          <a:stretch>
            <a:fillRect/>
          </a:stretch>
        </p:blipFill>
        <p:spPr>
          <a:xfrm>
            <a:off x="883285" y="4069080"/>
            <a:ext cx="9490075" cy="1854200"/>
          </a:xfrm>
          <a:prstGeom prst="rect">
            <a:avLst/>
          </a:prstGeom>
        </p:spPr>
      </p:pic>
      <p:sp>
        <p:nvSpPr>
          <p:cNvPr id="8" name="Text Box 7"/>
          <p:cNvSpPr txBox="1"/>
          <p:nvPr/>
        </p:nvSpPr>
        <p:spPr>
          <a:xfrm>
            <a:off x="972820" y="1572260"/>
            <a:ext cx="9879330" cy="1445260"/>
          </a:xfrm>
          <a:prstGeom prst="rect">
            <a:avLst/>
          </a:prstGeom>
          <a:noFill/>
        </p:spPr>
        <p:txBody>
          <a:bodyPr wrap="square" rtlCol="0">
            <a:spAutoFit/>
          </a:bodyPr>
          <a:p>
            <a:pPr marL="285750" indent="-285750">
              <a:buFont typeface="Arial" panose="020B0604020202020204" pitchFamily="34" charset="0"/>
              <a:buChar char="•"/>
            </a:pPr>
            <a:r>
              <a:rPr lang="en-US" sz="2200"/>
              <a:t>Payloads weighing more over 9,000kg (about the weight of a school bus) have a high success rate.</a:t>
            </a:r>
            <a:endParaRPr lang="en-US" sz="2200"/>
          </a:p>
          <a:p>
            <a:pPr marL="285750" indent="-285750">
              <a:buFont typeface="Arial" panose="020B0604020202020204" pitchFamily="34" charset="0"/>
              <a:buChar char="•"/>
            </a:pPr>
            <a:r>
              <a:rPr lang="en-US" sz="2200"/>
              <a:t>Payloads weighing more than 12,000kg appear to be limited to the CCAFS SLC 40 and KSC LC 39A launch sites.</a:t>
            </a:r>
            <a:endParaRPr lang="en-US" sz="22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2"/>
          </p:nvPr>
        </p:nvSpPr>
        <p:spPr>
          <a:prstGeom prst="rect">
            <a:avLst/>
          </a:prstGeom>
        </p:spPr>
        <p:txBody>
          <a:bodyPr>
            <a:normAutofit fontScale="90000" lnSpcReduction="20000"/>
          </a:bodyPr>
          <a:lstStyle/>
          <a:p>
            <a:pPr marL="0" indent="0">
              <a:lnSpc>
                <a:spcPct val="100000"/>
              </a:lnSpc>
              <a:spcBef>
                <a:spcPts val="1400"/>
              </a:spcBef>
              <a:buNone/>
            </a:pPr>
            <a:r>
              <a:rPr lang="en-US" sz="2445">
                <a:solidFill>
                  <a:schemeClr val="accent3">
                    <a:lumMod val="25000"/>
                  </a:schemeClr>
                </a:solidFill>
                <a:latin typeface="Calibri" panose="020F0502020204030204" charset="0"/>
                <a:cs typeface="Calibri" panose="020F0502020204030204" charset="0"/>
              </a:rPr>
              <a:t>The biggest success rates happens to orbits:</a:t>
            </a:r>
            <a:endParaRPr lang="en-US" sz="2445">
              <a:solidFill>
                <a:schemeClr val="accent3">
                  <a:lumMod val="25000"/>
                </a:schemeClr>
              </a:solidFill>
              <a:latin typeface="Calibri" panose="020F0502020204030204" charset="0"/>
              <a:cs typeface="Calibri" panose="020F0502020204030204" charset="0"/>
            </a:endParaRPr>
          </a:p>
          <a:p>
            <a:pPr marL="0" indent="0">
              <a:lnSpc>
                <a:spcPct val="100000"/>
              </a:lnSpc>
              <a:spcBef>
                <a:spcPts val="1400"/>
              </a:spcBef>
              <a:buNone/>
            </a:pPr>
            <a:r>
              <a:rPr lang="en-US" sz="2445">
                <a:solidFill>
                  <a:schemeClr val="accent3">
                    <a:lumMod val="25000"/>
                  </a:schemeClr>
                </a:solidFill>
                <a:latin typeface="Calibri" panose="020F0502020204030204" charset="0"/>
                <a:cs typeface="Calibri" panose="020F0502020204030204" charset="0"/>
              </a:rPr>
              <a:t>• ES-L1;</a:t>
            </a:r>
            <a:endParaRPr lang="en-US" sz="2445">
              <a:solidFill>
                <a:schemeClr val="accent3">
                  <a:lumMod val="25000"/>
                </a:schemeClr>
              </a:solidFill>
              <a:latin typeface="Calibri" panose="020F0502020204030204" charset="0"/>
              <a:cs typeface="Calibri" panose="020F0502020204030204" charset="0"/>
            </a:endParaRPr>
          </a:p>
          <a:p>
            <a:pPr marL="0" indent="0">
              <a:lnSpc>
                <a:spcPct val="100000"/>
              </a:lnSpc>
              <a:spcBef>
                <a:spcPts val="1400"/>
              </a:spcBef>
              <a:buNone/>
            </a:pPr>
            <a:r>
              <a:rPr lang="en-US" sz="2445">
                <a:solidFill>
                  <a:schemeClr val="accent3">
                    <a:lumMod val="25000"/>
                  </a:schemeClr>
                </a:solidFill>
                <a:latin typeface="Calibri" panose="020F0502020204030204" charset="0"/>
                <a:cs typeface="Calibri" panose="020F0502020204030204" charset="0"/>
              </a:rPr>
              <a:t>• GEO;</a:t>
            </a:r>
            <a:endParaRPr lang="en-US" sz="2445">
              <a:solidFill>
                <a:schemeClr val="accent3">
                  <a:lumMod val="25000"/>
                </a:schemeClr>
              </a:solidFill>
              <a:latin typeface="Calibri" panose="020F0502020204030204" charset="0"/>
              <a:cs typeface="Calibri" panose="020F0502020204030204" charset="0"/>
            </a:endParaRPr>
          </a:p>
          <a:p>
            <a:pPr marL="0" indent="0">
              <a:lnSpc>
                <a:spcPct val="100000"/>
              </a:lnSpc>
              <a:spcBef>
                <a:spcPts val="1400"/>
              </a:spcBef>
              <a:buNone/>
            </a:pPr>
            <a:r>
              <a:rPr lang="en-US" sz="2445">
                <a:solidFill>
                  <a:schemeClr val="accent3">
                    <a:lumMod val="25000"/>
                  </a:schemeClr>
                </a:solidFill>
                <a:latin typeface="Calibri" panose="020F0502020204030204" charset="0"/>
                <a:cs typeface="Calibri" panose="020F0502020204030204" charset="0"/>
              </a:rPr>
              <a:t>• HEO; and</a:t>
            </a:r>
            <a:endParaRPr lang="en-US" sz="2445">
              <a:solidFill>
                <a:schemeClr val="accent3">
                  <a:lumMod val="25000"/>
                </a:schemeClr>
              </a:solidFill>
              <a:latin typeface="Calibri" panose="020F0502020204030204" charset="0"/>
              <a:cs typeface="Calibri" panose="020F0502020204030204" charset="0"/>
            </a:endParaRPr>
          </a:p>
          <a:p>
            <a:pPr marL="0" indent="0">
              <a:lnSpc>
                <a:spcPct val="100000"/>
              </a:lnSpc>
              <a:spcBef>
                <a:spcPts val="1400"/>
              </a:spcBef>
              <a:buNone/>
            </a:pPr>
            <a:r>
              <a:rPr lang="en-US" sz="2445">
                <a:solidFill>
                  <a:schemeClr val="accent3">
                    <a:lumMod val="25000"/>
                  </a:schemeClr>
                </a:solidFill>
                <a:latin typeface="Calibri" panose="020F0502020204030204" charset="0"/>
                <a:cs typeface="Calibri" panose="020F0502020204030204" charset="0"/>
              </a:rPr>
              <a:t>• SSO.</a:t>
            </a:r>
            <a:endParaRPr lang="en-US" sz="2445">
              <a:solidFill>
                <a:schemeClr val="accent3">
                  <a:lumMod val="25000"/>
                </a:schemeClr>
              </a:solidFill>
              <a:latin typeface="Calibri" panose="020F0502020204030204" charset="0"/>
              <a:cs typeface="Calibri" panose="020F0502020204030204" charset="0"/>
            </a:endParaRPr>
          </a:p>
          <a:p>
            <a:pPr marL="0" indent="0">
              <a:lnSpc>
                <a:spcPct val="100000"/>
              </a:lnSpc>
              <a:spcBef>
                <a:spcPts val="1400"/>
              </a:spcBef>
              <a:buNone/>
            </a:pPr>
            <a:r>
              <a:rPr lang="en-US" sz="2445">
                <a:solidFill>
                  <a:schemeClr val="accent3">
                    <a:lumMod val="25000"/>
                  </a:schemeClr>
                </a:solidFill>
                <a:latin typeface="Calibri" panose="020F0502020204030204" charset="0"/>
                <a:cs typeface="Calibri" panose="020F0502020204030204" charset="0"/>
              </a:rPr>
              <a:t>Followed by:</a:t>
            </a:r>
            <a:endParaRPr lang="en-US" sz="2445">
              <a:solidFill>
                <a:schemeClr val="accent3">
                  <a:lumMod val="25000"/>
                </a:schemeClr>
              </a:solidFill>
              <a:latin typeface="Calibri" panose="020F0502020204030204" charset="0"/>
              <a:cs typeface="Calibri" panose="020F0502020204030204" charset="0"/>
            </a:endParaRPr>
          </a:p>
          <a:p>
            <a:pPr marL="0" indent="0">
              <a:lnSpc>
                <a:spcPct val="100000"/>
              </a:lnSpc>
              <a:spcBef>
                <a:spcPts val="1400"/>
              </a:spcBef>
              <a:buNone/>
            </a:pPr>
            <a:r>
              <a:rPr lang="en-US" sz="2445">
                <a:solidFill>
                  <a:schemeClr val="accent3">
                    <a:lumMod val="25000"/>
                  </a:schemeClr>
                </a:solidFill>
                <a:latin typeface="Calibri" panose="020F0502020204030204" charset="0"/>
                <a:cs typeface="Calibri" panose="020F0502020204030204" charset="0"/>
              </a:rPr>
              <a:t>• VLEO (above 80%); and</a:t>
            </a:r>
            <a:endParaRPr lang="en-US" sz="2445">
              <a:solidFill>
                <a:schemeClr val="accent3">
                  <a:lumMod val="25000"/>
                </a:schemeClr>
              </a:solidFill>
              <a:latin typeface="Calibri" panose="020F0502020204030204" charset="0"/>
              <a:cs typeface="Calibri" panose="020F0502020204030204" charset="0"/>
            </a:endParaRPr>
          </a:p>
          <a:p>
            <a:pPr marL="0" indent="0">
              <a:lnSpc>
                <a:spcPct val="100000"/>
              </a:lnSpc>
              <a:spcBef>
                <a:spcPts val="1400"/>
              </a:spcBef>
              <a:buNone/>
            </a:pPr>
            <a:r>
              <a:rPr lang="en-US" sz="2445">
                <a:solidFill>
                  <a:schemeClr val="accent3">
                    <a:lumMod val="25000"/>
                  </a:schemeClr>
                </a:solidFill>
                <a:latin typeface="Calibri" panose="020F0502020204030204" charset="0"/>
                <a:cs typeface="Calibri" panose="020F0502020204030204" charset="0"/>
              </a:rPr>
              <a:t>• LFO (above 70%).</a:t>
            </a:r>
            <a:endParaRPr lang="en-US" sz="2445">
              <a:solidFill>
                <a:schemeClr val="accent3">
                  <a:lumMod val="25000"/>
                </a:schemeClr>
              </a:solidFill>
              <a:latin typeface="Calibri" panose="020F0502020204030204" charset="0"/>
              <a:cs typeface="Calibri" panose="020F050202020403020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Placeholder 1"/>
          <p:cNvPicPr>
            <a:picLocks noChangeAspect="1"/>
          </p:cNvPicPr>
          <p:nvPr>
            <p:ph type="pic" idx="1"/>
          </p:nvPr>
        </p:nvPicPr>
        <p:blipFill>
          <a:blip r:embed="rId2"/>
          <a:stretch>
            <a:fillRect/>
          </a:stretch>
        </p:blipFill>
        <p:spPr>
          <a:xfrm>
            <a:off x="6851650" y="2357120"/>
            <a:ext cx="2834640" cy="213360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Content Placeholder 1"/>
          <p:cNvPicPr>
            <a:picLocks noChangeAspect="1"/>
          </p:cNvPicPr>
          <p:nvPr>
            <p:ph idx="1"/>
          </p:nvPr>
        </p:nvPicPr>
        <p:blipFill>
          <a:blip r:embed="rId2"/>
          <a:stretch>
            <a:fillRect/>
          </a:stretch>
        </p:blipFill>
        <p:spPr>
          <a:xfrm>
            <a:off x="838200" y="1756410"/>
            <a:ext cx="10515600" cy="2054225"/>
          </a:xfrm>
          <a:prstGeom prst="rect">
            <a:avLst/>
          </a:prstGeom>
        </p:spPr>
      </p:pic>
      <p:sp>
        <p:nvSpPr>
          <p:cNvPr id="7" name="Text Box 6"/>
          <p:cNvSpPr txBox="1"/>
          <p:nvPr/>
        </p:nvSpPr>
        <p:spPr>
          <a:xfrm>
            <a:off x="1368425" y="4868545"/>
            <a:ext cx="8632190" cy="1106805"/>
          </a:xfrm>
          <a:prstGeom prst="rect">
            <a:avLst/>
          </a:prstGeom>
          <a:noFill/>
        </p:spPr>
        <p:txBody>
          <a:bodyPr wrap="square" rtlCol="0">
            <a:spAutoFit/>
          </a:bodyPr>
          <a:p>
            <a:pPr marL="285750" indent="-285750">
              <a:buFont typeface="Arial" panose="020B0604020202020204" pitchFamily="34" charset="0"/>
              <a:buChar char="•"/>
            </a:pPr>
            <a:r>
              <a:rPr lang="en-US" sz="2200"/>
              <a:t>Although the success rate for all orbits appears to have improved over time, the VLEO orbit appears to be a new business opportunity due to the recent increase in its frequency.</a:t>
            </a:r>
            <a:endParaRPr lang="en-US" sz="22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2"/>
          </p:nvPr>
        </p:nvSpPr>
        <p:spPr>
          <a:xfrm>
            <a:off x="2484755" y="4019550"/>
            <a:ext cx="7086600" cy="2028190"/>
          </a:xfrm>
          <a:prstGeom prst="rect">
            <a:avLst/>
          </a:prstGeom>
        </p:spPr>
        <p:txBody>
          <a:bodyPr>
            <a:normAutofit fontScale="90000" lnSpcReduction="10000"/>
          </a:bodyPr>
          <a:lstStyle/>
          <a:p>
            <a:pPr>
              <a:lnSpc>
                <a:spcPct val="100000"/>
              </a:lnSpc>
              <a:spcBef>
                <a:spcPts val="1400"/>
              </a:spcBef>
            </a:pPr>
            <a:r>
              <a:rPr lang="en-US" sz="2445">
                <a:solidFill>
                  <a:schemeClr val="accent3">
                    <a:lumMod val="25000"/>
                  </a:schemeClr>
                </a:solidFill>
                <a:latin typeface="Calibri" panose="020F0502020204030204" charset="0"/>
                <a:cs typeface="Calibri" panose="020F0502020204030204" charset="0"/>
              </a:rPr>
              <a:t>Apparently, there is no relation between payload and success rate to orbit GTO;</a:t>
            </a:r>
            <a:endParaRPr lang="en-US" sz="2445">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r>
              <a:rPr lang="en-US" sz="2445">
                <a:solidFill>
                  <a:schemeClr val="accent3">
                    <a:lumMod val="25000"/>
                  </a:schemeClr>
                </a:solidFill>
                <a:latin typeface="Calibri" panose="020F0502020204030204" charset="0"/>
                <a:cs typeface="Calibri" panose="020F0502020204030204" charset="0"/>
              </a:rPr>
              <a:t>• ISS orbit has the widest range of payload and a good rate of success;</a:t>
            </a:r>
            <a:endParaRPr lang="en-US" sz="2445">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r>
              <a:rPr lang="en-US" sz="2445">
                <a:solidFill>
                  <a:schemeClr val="accent3">
                    <a:lumMod val="25000"/>
                  </a:schemeClr>
                </a:solidFill>
                <a:latin typeface="Calibri" panose="020F0502020204030204" charset="0"/>
                <a:cs typeface="Calibri" panose="020F0502020204030204" charset="0"/>
              </a:rPr>
              <a:t>• There are few launches to the orbits SO and GEO</a:t>
            </a:r>
            <a:r>
              <a:rPr lang="en-US" sz="2200">
                <a:solidFill>
                  <a:schemeClr val="accent3">
                    <a:lumMod val="25000"/>
                  </a:schemeClr>
                </a:solidFill>
                <a:latin typeface="Abadi" panose="020B0604020104020204" pitchFamily="34" charset="0"/>
              </a:rPr>
              <a:t>.</a:t>
            </a: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Placeholder 1"/>
          <p:cNvPicPr>
            <a:picLocks noChangeAspect="1"/>
          </p:cNvPicPr>
          <p:nvPr>
            <p:ph type="pic" idx="1"/>
          </p:nvPr>
        </p:nvPicPr>
        <p:blipFill>
          <a:blip r:embed="rId2"/>
          <a:stretch>
            <a:fillRect/>
          </a:stretch>
        </p:blipFill>
        <p:spPr>
          <a:xfrm>
            <a:off x="1067435" y="1888490"/>
            <a:ext cx="9495155" cy="185420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endParaRPr lang="en-US" dirty="0">
              <a:solidFill>
                <a:srgbClr val="0B49CB"/>
              </a:solidFill>
              <a:latin typeface="Abadi"/>
            </a:endParaRPr>
          </a:p>
        </p:txBody>
      </p:sp>
      <p:pic>
        <p:nvPicPr>
          <p:cNvPr id="2" name="Picture Placeholder 1"/>
          <p:cNvPicPr>
            <a:picLocks noChangeAspect="1"/>
          </p:cNvPicPr>
          <p:nvPr>
            <p:ph type="pic" idx="1"/>
          </p:nvPr>
        </p:nvPicPr>
        <p:blipFill>
          <a:blip r:embed="rId2"/>
          <a:stretch>
            <a:fillRect/>
          </a:stretch>
        </p:blipFill>
        <p:spPr>
          <a:xfrm>
            <a:off x="3392805" y="1563370"/>
            <a:ext cx="4122420" cy="2903220"/>
          </a:xfrm>
          <a:prstGeom prst="rect">
            <a:avLst/>
          </a:prstGeom>
        </p:spPr>
      </p:pic>
      <p:sp>
        <p:nvSpPr>
          <p:cNvPr id="8" name="Text Box 7"/>
          <p:cNvSpPr txBox="1"/>
          <p:nvPr/>
        </p:nvSpPr>
        <p:spPr>
          <a:xfrm>
            <a:off x="780415" y="5102225"/>
            <a:ext cx="8804275" cy="645160"/>
          </a:xfrm>
          <a:prstGeom prst="rect">
            <a:avLst/>
          </a:prstGeom>
          <a:noFill/>
        </p:spPr>
        <p:txBody>
          <a:bodyPr wrap="square" rtlCol="0">
            <a:spAutoFit/>
          </a:bodyPr>
          <a:p>
            <a:pPr marL="285750" indent="-285750">
              <a:buFont typeface="Arial" panose="020B0604020202020204" pitchFamily="34" charset="0"/>
              <a:buChar char="•"/>
            </a:pPr>
            <a:r>
              <a:rPr lang="en-US"/>
              <a:t>The success rate began to rise in 2013 and will continue to rise until 2020. It appears that the first three years were a period of technological adjustment and advancement.</a:t>
            </a:r>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sz="half" idx="1"/>
          </p:nvPr>
        </p:nvSpPr>
        <p:spPr>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Calibri" panose="020F0502020204030204" charset="0"/>
                <a:cs typeface="Calibri" panose="020F0502020204030204" charset="0"/>
              </a:rPr>
              <a:t>According to data, there are four launch sites:</a:t>
            </a: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r>
              <a:rPr lang="en-US" sz="2200" dirty="0">
                <a:solidFill>
                  <a:schemeClr val="accent3">
                    <a:lumMod val="25000"/>
                  </a:schemeClr>
                </a:solidFill>
                <a:latin typeface="Calibri" panose="020F0502020204030204" charset="0"/>
                <a:cs typeface="Calibri" panose="020F0502020204030204" charset="0"/>
              </a:rPr>
              <a:t>They are obtained by selecting unique occurrences of “launch_site” values from the dataset.</a:t>
            </a:r>
            <a:endParaRPr lang="en-US" sz="2200" dirty="0">
              <a:solidFill>
                <a:schemeClr val="accent3">
                  <a:lumMod val="25000"/>
                </a:schemeClr>
              </a:solidFill>
              <a:latin typeface="Calibri" panose="020F0502020204030204" charset="0"/>
              <a:cs typeface="Calibri" panose="020F050202020403020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endParaRPr lang="en-US" dirty="0">
              <a:solidFill>
                <a:srgbClr val="0B49CB"/>
              </a:solidFill>
              <a:latin typeface="Abadi"/>
            </a:endParaRPr>
          </a:p>
        </p:txBody>
      </p:sp>
      <p:pic>
        <p:nvPicPr>
          <p:cNvPr id="2" name="Content Placeholder 1"/>
          <p:cNvPicPr>
            <a:picLocks noChangeAspect="1"/>
          </p:cNvPicPr>
          <p:nvPr>
            <p:ph sz="half" idx="2"/>
          </p:nvPr>
        </p:nvPicPr>
        <p:blipFill>
          <a:blip r:embed="rId2"/>
          <a:stretch>
            <a:fillRect/>
          </a:stretch>
        </p:blipFill>
        <p:spPr>
          <a:xfrm>
            <a:off x="7612380" y="1950085"/>
            <a:ext cx="3736340" cy="339217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sz="half" idx="1"/>
          </p:nvPr>
        </p:nvSpPr>
        <p:spPr>
          <a:xfrm>
            <a:off x="838200" y="1825625"/>
            <a:ext cx="9157335" cy="4351655"/>
          </a:xfrm>
          <a:prstGeom prst="rect">
            <a:avLst/>
          </a:prstGeom>
        </p:spPr>
        <p:txBody>
          <a:bodyPr>
            <a:normAutofit fontScale="90000"/>
          </a:bodyPr>
          <a:lstStyle/>
          <a:p>
            <a:pPr>
              <a:lnSpc>
                <a:spcPct val="100000"/>
              </a:lnSpc>
              <a:spcBef>
                <a:spcPts val="1400"/>
              </a:spcBef>
            </a:pPr>
            <a:r>
              <a:rPr lang="en-US" sz="2200" dirty="0">
                <a:solidFill>
                  <a:schemeClr val="accent3">
                    <a:lumMod val="25000"/>
                  </a:schemeClr>
                </a:solidFill>
                <a:latin typeface="Calibri" panose="020F0502020204030204" charset="0"/>
                <a:cs typeface="Calibri" panose="020F0502020204030204" charset="0"/>
              </a:rPr>
              <a:t>5 records where launch sites begin with `CCA`:</a:t>
            </a: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r>
              <a:rPr lang="en-US" sz="2200" dirty="0">
                <a:solidFill>
                  <a:schemeClr val="accent3">
                    <a:lumMod val="25000"/>
                  </a:schemeClr>
                </a:solidFill>
                <a:latin typeface="Calibri" panose="020F0502020204030204" charset="0"/>
                <a:cs typeface="Calibri" panose="020F0502020204030204" charset="0"/>
              </a:rPr>
              <a:t>Present your query result with a short explanation here</a:t>
            </a:r>
            <a:endParaRPr lang="en-US" sz="2200" dirty="0">
              <a:solidFill>
                <a:schemeClr val="accent3">
                  <a:lumMod val="25000"/>
                </a:schemeClr>
              </a:solidFill>
              <a:latin typeface="Calibri" panose="020F0502020204030204" charset="0"/>
              <a:cs typeface="Calibri" panose="020F050202020403020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endParaRPr lang="en-US" dirty="0">
              <a:solidFill>
                <a:srgbClr val="0B49CB"/>
              </a:solidFill>
              <a:latin typeface="Abadi"/>
            </a:endParaRPr>
          </a:p>
        </p:txBody>
      </p:sp>
      <p:pic>
        <p:nvPicPr>
          <p:cNvPr id="2" name="Content Placeholder 1"/>
          <p:cNvPicPr>
            <a:picLocks noChangeAspect="1"/>
          </p:cNvPicPr>
          <p:nvPr>
            <p:ph sz="half" idx="2"/>
          </p:nvPr>
        </p:nvPicPr>
        <p:blipFill>
          <a:blip r:embed="rId2"/>
          <a:stretch>
            <a:fillRect/>
          </a:stretch>
        </p:blipFill>
        <p:spPr>
          <a:xfrm>
            <a:off x="1850390" y="2684780"/>
            <a:ext cx="8355965" cy="246570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Title 5"/>
          <p:cNvSpPr>
            <a:spLocks noGrp="1"/>
          </p:cNvSpPr>
          <p:nvPr>
            <p:ph type="title"/>
          </p:nvPr>
        </p:nvSpPr>
        <p:spPr/>
        <p:txBody>
          <a:bodyPr/>
          <a:p>
            <a:endParaRPr lang="en-US"/>
          </a:p>
        </p:txBody>
      </p:sp>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sz="half" idx="1"/>
          </p:nvPr>
        </p:nvSpPr>
        <p:spPr>
          <a:xfrm>
            <a:off x="838200" y="1825625"/>
            <a:ext cx="9086850" cy="4351655"/>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Calibri" panose="020F0502020204030204" charset="0"/>
                <a:cs typeface="Calibri" panose="020F0502020204030204" charset="0"/>
              </a:rPr>
              <a:t>Total payload carried by boosters from NASA:</a:t>
            </a:r>
            <a:endParaRPr lang="en-US" sz="220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r>
              <a:rPr lang="en-US" sz="2200">
                <a:solidFill>
                  <a:schemeClr val="accent3">
                    <a:lumMod val="25000"/>
                  </a:schemeClr>
                </a:solidFill>
                <a:latin typeface="Calibri" panose="020F0502020204030204" charset="0"/>
                <a:cs typeface="Calibri" panose="020F0502020204030204" charset="0"/>
              </a:rPr>
              <a:t>Total payload calculated above, by summing all payloads whose codes contain ‘CRS’, which corresponds to NASA.</a:t>
            </a:r>
            <a:endParaRPr lang="en-US" sz="2200">
              <a:solidFill>
                <a:schemeClr val="accent3">
                  <a:lumMod val="25000"/>
                </a:schemeClr>
              </a:solidFill>
              <a:latin typeface="Calibri" panose="020F0502020204030204" charset="0"/>
              <a:cs typeface="Calibri" panose="020F050202020403020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endParaRPr lang="en-US" dirty="0">
              <a:solidFill>
                <a:srgbClr val="0B49CB"/>
              </a:solidFill>
              <a:latin typeface="Abadi"/>
            </a:endParaRPr>
          </a:p>
        </p:txBody>
      </p:sp>
      <p:pic>
        <p:nvPicPr>
          <p:cNvPr id="2" name="Content Placeholder 1"/>
          <p:cNvPicPr>
            <a:picLocks noChangeAspect="1"/>
          </p:cNvPicPr>
          <p:nvPr>
            <p:ph sz="half" idx="2"/>
          </p:nvPr>
        </p:nvPicPr>
        <p:blipFill>
          <a:blip r:embed="rId2"/>
          <a:stretch>
            <a:fillRect/>
          </a:stretch>
        </p:blipFill>
        <p:spPr>
          <a:xfrm>
            <a:off x="1685290" y="2927985"/>
            <a:ext cx="3006725" cy="134747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0" name="Content Placeholder 2"/>
          <p:cNvSpPr txBox="1"/>
          <p:nvPr/>
        </p:nvSpPr>
        <p:spPr>
          <a:xfrm>
            <a:off x="857250" y="1781810"/>
            <a:ext cx="8936990" cy="3742690"/>
          </a:xfrm>
          <a:prstGeom prst="rect">
            <a:avLst/>
          </a:prstGeom>
        </p:spPr>
        <p:txBody>
          <a:bodyPr lIns="91440" tIns="45720" rIns="91440" bIns="45720" anchor="t">
            <a:normAutofit fontScale="7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rial" panose="020B0604020202020204" pitchFamily="34" charset="0"/>
                <a:cs typeface="Arial" panose="020B0604020202020204" pitchFamily="34" charset="0"/>
              </a:rPr>
              <a:t>Data was analysed using the following methodologies:</a:t>
            </a:r>
            <a:endParaRPr lang="en-US" sz="2200" dirty="0">
              <a:solidFill>
                <a:schemeClr val="accent3">
                  <a:lumMod val="25000"/>
                </a:schemeClr>
              </a:solidFill>
              <a:latin typeface="Arial" panose="020B0604020202020204" pitchFamily="34" charset="0"/>
              <a:cs typeface="Arial" panose="020B0604020202020204" pitchFamily="34" charset="0"/>
            </a:endParaRPr>
          </a:p>
          <a:p>
            <a:pPr marL="0" indent="0">
              <a:lnSpc>
                <a:spcPct val="100000"/>
              </a:lnSpc>
              <a:spcBef>
                <a:spcPts val="1400"/>
              </a:spcBef>
              <a:buNone/>
            </a:pPr>
            <a:r>
              <a:rPr lang="en-US" sz="2200" dirty="0">
                <a:solidFill>
                  <a:schemeClr val="accent3">
                    <a:lumMod val="25000"/>
                  </a:schemeClr>
                </a:solidFill>
                <a:latin typeface="Arial" panose="020B0604020202020204" pitchFamily="34" charset="0"/>
                <a:cs typeface="Arial" panose="020B0604020202020204" pitchFamily="34" charset="0"/>
              </a:rPr>
              <a:t>    1)Machine Learning Prediction.</a:t>
            </a:r>
            <a:endParaRPr lang="en-US" sz="2200" dirty="0">
              <a:solidFill>
                <a:schemeClr val="accent3">
                  <a:lumMod val="25000"/>
                </a:schemeClr>
              </a:solidFill>
              <a:latin typeface="Arial" panose="020B0604020202020204" pitchFamily="34" charset="0"/>
              <a:cs typeface="Arial" panose="020B0604020202020204" pitchFamily="34" charset="0"/>
            </a:endParaRPr>
          </a:p>
          <a:p>
            <a:pPr marL="0" indent="0">
              <a:lnSpc>
                <a:spcPct val="100000"/>
              </a:lnSpc>
              <a:spcBef>
                <a:spcPts val="1400"/>
              </a:spcBef>
              <a:buNone/>
            </a:pPr>
            <a:r>
              <a:rPr lang="en-US" sz="2200" dirty="0">
                <a:solidFill>
                  <a:schemeClr val="accent3">
                    <a:lumMod val="25000"/>
                  </a:schemeClr>
                </a:solidFill>
                <a:latin typeface="Arial" panose="020B0604020202020204" pitchFamily="34" charset="0"/>
                <a:cs typeface="Arial" panose="020B0604020202020204" pitchFamily="34" charset="0"/>
              </a:rPr>
              <a:t>    2)Exploratory Data Analysis (EDA), including data wrangling, data visualization      and interactive visual analytics;</a:t>
            </a:r>
            <a:endParaRPr lang="en-US" sz="2200" dirty="0">
              <a:solidFill>
                <a:schemeClr val="accent3">
                  <a:lumMod val="25000"/>
                </a:schemeClr>
              </a:solidFill>
              <a:latin typeface="Arial" panose="020B0604020202020204" pitchFamily="34" charset="0"/>
              <a:cs typeface="Arial" panose="020B0604020202020204" pitchFamily="34" charset="0"/>
            </a:endParaRPr>
          </a:p>
          <a:p>
            <a:pPr marL="0" indent="0">
              <a:lnSpc>
                <a:spcPct val="100000"/>
              </a:lnSpc>
              <a:spcBef>
                <a:spcPts val="1400"/>
              </a:spcBef>
              <a:buNone/>
            </a:pPr>
            <a:r>
              <a:rPr lang="en-US" sz="2200" dirty="0">
                <a:solidFill>
                  <a:schemeClr val="accent3">
                    <a:lumMod val="25000"/>
                  </a:schemeClr>
                </a:solidFill>
                <a:latin typeface="Arial" panose="020B0604020202020204" pitchFamily="34" charset="0"/>
                <a:cs typeface="Arial" panose="020B0604020202020204" pitchFamily="34" charset="0"/>
              </a:rPr>
              <a:t>    3)Data Collection using web scraping and SpaceX API;</a:t>
            </a:r>
            <a:endParaRPr lang="en-US" sz="2200" dirty="0">
              <a:solidFill>
                <a:schemeClr val="accent3">
                  <a:lumMod val="25000"/>
                </a:schemeClr>
              </a:solidFill>
              <a:latin typeface="Arial" panose="020B0604020202020204" pitchFamily="34" charset="0"/>
              <a:cs typeface="Arial" panose="020B0604020202020204" pitchFamily="34" charset="0"/>
            </a:endParaRPr>
          </a:p>
          <a:p>
            <a:pPr>
              <a:lnSpc>
                <a:spcPct val="100000"/>
              </a:lnSpc>
              <a:spcBef>
                <a:spcPts val="1400"/>
              </a:spcBef>
            </a:pPr>
            <a:r>
              <a:rPr lang="en-US" sz="2200" dirty="0">
                <a:solidFill>
                  <a:schemeClr val="accent3">
                    <a:lumMod val="25000"/>
                  </a:schemeClr>
                </a:solidFill>
                <a:latin typeface="Arial" panose="020B0604020202020204" pitchFamily="34" charset="0"/>
                <a:cs typeface="Arial" panose="020B0604020202020204" pitchFamily="34" charset="0"/>
              </a:rPr>
              <a:t>Summary of all results</a:t>
            </a:r>
            <a:endParaRPr lang="en-US" sz="2200" dirty="0">
              <a:solidFill>
                <a:schemeClr val="accent3">
                  <a:lumMod val="25000"/>
                </a:schemeClr>
              </a:solidFill>
              <a:latin typeface="Arial" panose="020B0604020202020204" pitchFamily="34" charset="0"/>
              <a:cs typeface="Arial" panose="020B0604020202020204" pitchFamily="34" charset="0"/>
            </a:endParaRPr>
          </a:p>
          <a:p>
            <a:pPr marL="0" indent="0">
              <a:lnSpc>
                <a:spcPct val="100000"/>
              </a:lnSpc>
              <a:spcBef>
                <a:spcPts val="1400"/>
              </a:spcBef>
              <a:buNone/>
            </a:pPr>
            <a:r>
              <a:rPr lang="en-US" sz="2200" dirty="0">
                <a:solidFill>
                  <a:schemeClr val="accent3">
                    <a:lumMod val="25000"/>
                  </a:schemeClr>
                </a:solidFill>
                <a:latin typeface="Arial" panose="020B0604020202020204" pitchFamily="34" charset="0"/>
                <a:cs typeface="Arial" panose="020B0604020202020204" pitchFamily="34" charset="0"/>
              </a:rPr>
              <a:t>   1)</a:t>
            </a:r>
            <a:r>
              <a:rPr lang="en-US" sz="2200" dirty="0">
                <a:solidFill>
                  <a:schemeClr val="accent3">
                    <a:lumMod val="25000"/>
                  </a:schemeClr>
                </a:solidFill>
                <a:latin typeface="Arial" panose="020B0604020202020204" pitchFamily="34" charset="0"/>
                <a:cs typeface="Arial" panose="020B0604020202020204" pitchFamily="34" charset="0"/>
                <a:sym typeface="+mn-ea"/>
              </a:rPr>
              <a:t>Using the collected data, Machine Learning Prediction demonstrated the best model for predicting which attributes are necessary to drive this opportunity.</a:t>
            </a:r>
            <a:endParaRPr lang="en-US" sz="2200" dirty="0">
              <a:solidFill>
                <a:schemeClr val="accent3">
                  <a:lumMod val="25000"/>
                </a:schemeClr>
              </a:solidFill>
              <a:latin typeface="Arial" panose="020B0604020202020204" pitchFamily="34" charset="0"/>
              <a:cs typeface="Arial" panose="020B0604020202020204" pitchFamily="34" charset="0"/>
            </a:endParaRPr>
          </a:p>
          <a:p>
            <a:pPr marL="0" indent="0">
              <a:lnSpc>
                <a:spcPct val="100000"/>
              </a:lnSpc>
              <a:spcBef>
                <a:spcPts val="1400"/>
              </a:spcBef>
              <a:buNone/>
            </a:pPr>
            <a:r>
              <a:rPr lang="en-US" sz="2200" dirty="0">
                <a:solidFill>
                  <a:schemeClr val="accent3">
                    <a:lumMod val="25000"/>
                  </a:schemeClr>
                </a:solidFill>
                <a:latin typeface="Arial" panose="020B0604020202020204" pitchFamily="34" charset="0"/>
                <a:cs typeface="Arial" panose="020B0604020202020204" pitchFamily="34" charset="0"/>
              </a:rPr>
              <a:t>2)EDA enabled the identification of which features best predict the success of launches.</a:t>
            </a:r>
            <a:endParaRPr lang="en-US" sz="2200" dirty="0">
              <a:solidFill>
                <a:schemeClr val="accent3">
                  <a:lumMod val="25000"/>
                </a:schemeClr>
              </a:solidFill>
              <a:latin typeface="Arial" panose="020B0604020202020204" pitchFamily="34" charset="0"/>
              <a:cs typeface="Arial" panose="020B0604020202020204" pitchFamily="34" charset="0"/>
            </a:endParaRPr>
          </a:p>
          <a:p>
            <a:pPr marL="0" indent="0">
              <a:lnSpc>
                <a:spcPct val="100000"/>
              </a:lnSpc>
              <a:spcBef>
                <a:spcPts val="1400"/>
              </a:spcBef>
              <a:buNone/>
            </a:pPr>
            <a:r>
              <a:rPr lang="en-US" sz="2200" dirty="0">
                <a:solidFill>
                  <a:schemeClr val="accent3">
                    <a:lumMod val="25000"/>
                  </a:schemeClr>
                </a:solidFill>
                <a:latin typeface="Arial" panose="020B0604020202020204" pitchFamily="34" charset="0"/>
                <a:cs typeface="Arial" panose="020B0604020202020204" pitchFamily="34" charset="0"/>
              </a:rPr>
              <a:t>3)</a:t>
            </a:r>
            <a:r>
              <a:rPr lang="en-US" sz="2200" dirty="0">
                <a:solidFill>
                  <a:schemeClr val="accent3">
                    <a:lumMod val="25000"/>
                  </a:schemeClr>
                </a:solidFill>
                <a:latin typeface="Arial" panose="020B0604020202020204" pitchFamily="34" charset="0"/>
                <a:cs typeface="Arial" panose="020B0604020202020204" pitchFamily="34" charset="0"/>
                <a:sym typeface="+mn-ea"/>
              </a:rPr>
              <a:t> It was possible to collected valuable data from public sources;</a:t>
            </a:r>
            <a:endParaRPr lang="en-US" sz="2200" dirty="0">
              <a:solidFill>
                <a:schemeClr val="accent3">
                  <a:lumMod val="25000"/>
                </a:schemeClr>
              </a:solidFill>
              <a:latin typeface="Arial" panose="020B0604020202020204" pitchFamily="34" charset="0"/>
              <a:cs typeface="Arial" panose="020B0604020202020204" pitchFamily="34" charset="0"/>
            </a:endParaRPr>
          </a:p>
          <a:p>
            <a:pPr marL="0" indent="0">
              <a:lnSpc>
                <a:spcPct val="100000"/>
              </a:lnSpc>
              <a:spcBef>
                <a:spcPts val="1400"/>
              </a:spcBef>
              <a:buNone/>
            </a:pPr>
            <a:endParaRPr lang="en-US" sz="2200" dirty="0">
              <a:solidFill>
                <a:schemeClr val="accent3">
                  <a:lumMod val="25000"/>
                </a:schemeClr>
              </a:solidFill>
              <a:latin typeface="Arial" panose="020B0604020202020204" pitchFamily="34" charset="0"/>
              <a:cs typeface="Arial" panose="020B0604020202020204" pitchFamily="3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sz="half" idx="1"/>
          </p:nvPr>
        </p:nvSpPr>
        <p:spPr>
          <a:xfrm>
            <a:off x="838200" y="1825625"/>
            <a:ext cx="7876540" cy="4351655"/>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Calibri" panose="020F0502020204030204" charset="0"/>
                <a:cs typeface="Calibri" panose="020F0502020204030204" charset="0"/>
              </a:rPr>
              <a:t>Average payload mass carried by booster version F9 v1.1:</a:t>
            </a:r>
            <a:endParaRPr lang="en-US" sz="220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r>
              <a:rPr lang="en-US" sz="2200">
                <a:solidFill>
                  <a:schemeClr val="accent3">
                    <a:lumMod val="25000"/>
                  </a:schemeClr>
                </a:solidFill>
                <a:latin typeface="Calibri" panose="020F0502020204030204" charset="0"/>
                <a:cs typeface="Calibri" panose="020F0502020204030204" charset="0"/>
              </a:rPr>
              <a:t>Filtering data by the booster version above and calculating the average payload mass we obtained the value of 2,928 kg.</a:t>
            </a:r>
            <a:endParaRPr lang="en-US" sz="2200">
              <a:solidFill>
                <a:schemeClr val="accent3">
                  <a:lumMod val="25000"/>
                </a:schemeClr>
              </a:solidFill>
              <a:latin typeface="Calibri" panose="020F0502020204030204" charset="0"/>
              <a:cs typeface="Calibri" panose="020F050202020403020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endParaRPr lang="en-US" dirty="0">
              <a:solidFill>
                <a:srgbClr val="0B49CB"/>
              </a:solidFill>
              <a:latin typeface="Abadi"/>
            </a:endParaRPr>
          </a:p>
        </p:txBody>
      </p:sp>
      <p:pic>
        <p:nvPicPr>
          <p:cNvPr id="2" name="Content Placeholder 1"/>
          <p:cNvPicPr>
            <a:picLocks noChangeAspect="1"/>
          </p:cNvPicPr>
          <p:nvPr>
            <p:ph sz="half" idx="2"/>
          </p:nvPr>
        </p:nvPicPr>
        <p:blipFill>
          <a:blip r:embed="rId2"/>
          <a:stretch>
            <a:fillRect/>
          </a:stretch>
        </p:blipFill>
        <p:spPr>
          <a:xfrm>
            <a:off x="3901440" y="4525010"/>
            <a:ext cx="3463290" cy="1385570"/>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sz="half" idx="1"/>
          </p:nvPr>
        </p:nvSpPr>
        <p:spPr>
          <a:xfrm>
            <a:off x="838200" y="1825625"/>
            <a:ext cx="9147175" cy="435165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Calibri" panose="020F0502020204030204" charset="0"/>
                <a:cs typeface="Calibri" panose="020F0502020204030204" charset="0"/>
              </a:rPr>
              <a:t>First successful landing outcome on ground pad:</a:t>
            </a: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r>
              <a:rPr lang="en-US" sz="2200" dirty="0">
                <a:solidFill>
                  <a:schemeClr val="accent3">
                    <a:lumMod val="25000"/>
                  </a:schemeClr>
                </a:solidFill>
                <a:latin typeface="Calibri" panose="020F0502020204030204" charset="0"/>
                <a:cs typeface="Calibri" panose="020F0502020204030204" charset="0"/>
              </a:rPr>
              <a:t>By filtering data by successful landing outcome on ground pad and obtaining the minimum value for date, the first occurrence, which occurred on 12/22/2015, can be identified.</a:t>
            </a:r>
            <a:endParaRPr lang="en-US" sz="2200" dirty="0">
              <a:solidFill>
                <a:schemeClr val="accent3">
                  <a:lumMod val="25000"/>
                </a:schemeClr>
              </a:solidFill>
              <a:latin typeface="Calibri" panose="020F0502020204030204" charset="0"/>
              <a:cs typeface="Calibri" panose="020F050202020403020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endParaRPr lang="en-US" dirty="0">
              <a:solidFill>
                <a:srgbClr val="0B49CB"/>
              </a:solidFill>
              <a:latin typeface="Abadi"/>
            </a:endParaRPr>
          </a:p>
        </p:txBody>
      </p:sp>
      <p:pic>
        <p:nvPicPr>
          <p:cNvPr id="2" name="Content Placeholder 1"/>
          <p:cNvPicPr>
            <a:picLocks noChangeAspect="1"/>
          </p:cNvPicPr>
          <p:nvPr>
            <p:ph sz="half" idx="2"/>
          </p:nvPr>
        </p:nvPicPr>
        <p:blipFill>
          <a:blip r:embed="rId2"/>
          <a:stretch>
            <a:fillRect/>
          </a:stretch>
        </p:blipFill>
        <p:spPr>
          <a:xfrm>
            <a:off x="1510030" y="2778125"/>
            <a:ext cx="2595880" cy="114554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sz="half" idx="1"/>
          </p:nvPr>
        </p:nvSpPr>
        <p:spPr>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Calibri" panose="020F0502020204030204" charset="0"/>
                <a:cs typeface="Calibri" panose="020F0502020204030204" charset="0"/>
              </a:rPr>
              <a:t>Boosters that successfully landed on a drone ship with a payload mass greater than 4000 but less than 6000.</a:t>
            </a: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r>
              <a:rPr lang="en-US" sz="2200">
                <a:solidFill>
                  <a:schemeClr val="accent3">
                    <a:lumMod val="25000"/>
                  </a:schemeClr>
                </a:solidFill>
                <a:latin typeface="Calibri" panose="020F0502020204030204" charset="0"/>
                <a:cs typeface="Calibri" panose="020F0502020204030204" charset="0"/>
              </a:rPr>
              <a:t>These four booster versions were selected using the filters listed above.</a:t>
            </a:r>
            <a:endParaRPr lang="en-US" sz="2200">
              <a:solidFill>
                <a:schemeClr val="accent3">
                  <a:lumMod val="25000"/>
                </a:schemeClr>
              </a:solidFill>
              <a:latin typeface="Calibri" panose="020F0502020204030204" charset="0"/>
              <a:cs typeface="Calibri" panose="020F050202020403020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endParaRPr lang="en-US" dirty="0">
              <a:solidFill>
                <a:srgbClr val="0B49CB"/>
              </a:solidFill>
              <a:latin typeface="Abadi"/>
            </a:endParaRPr>
          </a:p>
        </p:txBody>
      </p:sp>
      <p:pic>
        <p:nvPicPr>
          <p:cNvPr id="2" name="Content Placeholder 1"/>
          <p:cNvPicPr>
            <a:picLocks noChangeAspect="1"/>
          </p:cNvPicPr>
          <p:nvPr>
            <p:ph sz="half" idx="2"/>
          </p:nvPr>
        </p:nvPicPr>
        <p:blipFill>
          <a:blip r:embed="rId2"/>
          <a:stretch>
            <a:fillRect/>
          </a:stretch>
        </p:blipFill>
        <p:spPr>
          <a:xfrm>
            <a:off x="7943215" y="2045335"/>
            <a:ext cx="3181350" cy="263398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sz="half" idx="1"/>
          </p:nvPr>
        </p:nvSpPr>
        <p:spPr>
          <a:xfrm>
            <a:off x="838200" y="1825625"/>
            <a:ext cx="10619105" cy="4351655"/>
          </a:xfrm>
          <a:prstGeom prst="rect">
            <a:avLst/>
          </a:prstGeom>
        </p:spPr>
        <p:txBody>
          <a:bodyPr>
            <a:normAutofit lnSpcReduction="10000"/>
          </a:bodyPr>
          <a:lstStyle/>
          <a:p>
            <a:pPr>
              <a:lnSpc>
                <a:spcPct val="100000"/>
              </a:lnSpc>
              <a:spcBef>
                <a:spcPts val="1400"/>
              </a:spcBef>
            </a:pPr>
            <a:r>
              <a:rPr lang="en-US" sz="2200">
                <a:solidFill>
                  <a:schemeClr val="accent3">
                    <a:lumMod val="25000"/>
                  </a:schemeClr>
                </a:solidFill>
                <a:latin typeface="Calibri" panose="020F0502020204030204" charset="0"/>
                <a:cs typeface="Calibri" panose="020F0502020204030204" charset="0"/>
              </a:rPr>
              <a:t>Number of successful and failure mission outcomes:</a:t>
            </a:r>
            <a:endParaRPr lang="en-US" sz="220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r>
              <a:rPr lang="en-US" sz="2200">
                <a:solidFill>
                  <a:schemeClr val="accent3">
                    <a:lumMod val="25000"/>
                  </a:schemeClr>
                </a:solidFill>
                <a:latin typeface="Calibri" panose="020F0502020204030204" charset="0"/>
                <a:cs typeface="Calibri" panose="020F0502020204030204" charset="0"/>
              </a:rPr>
              <a:t>We arrived at the summary above by grouping mission outcomes and counting records for each group.</a:t>
            </a:r>
            <a:endParaRPr lang="en-US" sz="2200">
              <a:solidFill>
                <a:schemeClr val="accent3">
                  <a:lumMod val="25000"/>
                </a:schemeClr>
              </a:solidFill>
              <a:latin typeface="Calibri" panose="020F0502020204030204" charset="0"/>
              <a:cs typeface="Calibri" panose="020F050202020403020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endParaRPr lang="en-US" dirty="0">
              <a:solidFill>
                <a:srgbClr val="0B49CB"/>
              </a:solidFill>
              <a:latin typeface="Abadi"/>
            </a:endParaRPr>
          </a:p>
        </p:txBody>
      </p:sp>
      <p:pic>
        <p:nvPicPr>
          <p:cNvPr id="2" name="Content Placeholder 1"/>
          <p:cNvPicPr>
            <a:picLocks noChangeAspect="1"/>
          </p:cNvPicPr>
          <p:nvPr>
            <p:ph sz="half" idx="2"/>
          </p:nvPr>
        </p:nvPicPr>
        <p:blipFill>
          <a:blip r:embed="rId2"/>
          <a:stretch>
            <a:fillRect/>
          </a:stretch>
        </p:blipFill>
        <p:spPr>
          <a:xfrm>
            <a:off x="2476500" y="2856230"/>
            <a:ext cx="4504690" cy="135763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5" name="Content Placeholder 4"/>
          <p:cNvSpPr>
            <a:spLocks noGrp="1"/>
          </p:cNvSpPr>
          <p:nvPr>
            <p:ph sz="half" idx="1"/>
          </p:nvPr>
        </p:nvSpPr>
        <p:spPr>
          <a:xfrm>
            <a:off x="838200" y="1825625"/>
            <a:ext cx="8275320" cy="4351655"/>
          </a:xfrm>
          <a:prstGeom prst="rect">
            <a:avLst/>
          </a:prstGeom>
        </p:spPr>
        <p:txBody>
          <a:bodyPr>
            <a:normAutofit lnSpcReduction="20000"/>
          </a:bodyPr>
          <a:lstStyle/>
          <a:p>
            <a:pPr>
              <a:lnSpc>
                <a:spcPct val="100000"/>
              </a:lnSpc>
              <a:spcBef>
                <a:spcPts val="1400"/>
              </a:spcBef>
            </a:pPr>
            <a:r>
              <a:rPr lang="en-US" sz="2200" dirty="0">
                <a:solidFill>
                  <a:schemeClr val="accent3">
                    <a:lumMod val="25000"/>
                  </a:schemeClr>
                </a:solidFill>
                <a:latin typeface="Calibri" panose="020F0502020204030204" charset="0"/>
                <a:cs typeface="Calibri" panose="020F0502020204030204" charset="0"/>
              </a:rPr>
              <a:t>Boosters which have carried the maximum payload mass</a:t>
            </a: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r>
              <a:rPr lang="en-US" sz="2200" dirty="0">
                <a:solidFill>
                  <a:schemeClr val="accent3">
                    <a:lumMod val="25000"/>
                  </a:schemeClr>
                </a:solidFill>
                <a:latin typeface="Calibri" panose="020F0502020204030204" charset="0"/>
                <a:cs typeface="Calibri" panose="020F0502020204030204" charset="0"/>
              </a:rPr>
              <a:t>These are the boosters that have transported the most payload mass in the dataset.</a:t>
            </a:r>
            <a:endParaRPr lang="en-US" sz="2200" dirty="0">
              <a:solidFill>
                <a:schemeClr val="accent3">
                  <a:lumMod val="25000"/>
                </a:schemeClr>
              </a:solidFill>
              <a:latin typeface="Calibri" panose="020F0502020204030204" charset="0"/>
              <a:cs typeface="Calibri" panose="020F050202020403020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endParaRPr lang="en-US" dirty="0">
              <a:solidFill>
                <a:srgbClr val="0B49CB"/>
              </a:solidFill>
              <a:latin typeface="Abadi"/>
            </a:endParaRPr>
          </a:p>
        </p:txBody>
      </p:sp>
      <p:pic>
        <p:nvPicPr>
          <p:cNvPr id="2" name="Content Placeholder 1"/>
          <p:cNvPicPr>
            <a:picLocks noChangeAspect="1"/>
          </p:cNvPicPr>
          <p:nvPr>
            <p:ph sz="half" idx="2"/>
          </p:nvPr>
        </p:nvPicPr>
        <p:blipFill>
          <a:blip r:embed="rId2"/>
          <a:stretch>
            <a:fillRect/>
          </a:stretch>
        </p:blipFill>
        <p:spPr>
          <a:xfrm>
            <a:off x="2026920" y="2766060"/>
            <a:ext cx="4540250" cy="247015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5" name="Content Placeholder 4"/>
          <p:cNvSpPr>
            <a:spLocks noGrp="1"/>
          </p:cNvSpPr>
          <p:nvPr>
            <p:ph sz="half" idx="1"/>
          </p:nvPr>
        </p:nvSpPr>
        <p:spPr>
          <a:xfrm>
            <a:off x="838200" y="1532255"/>
            <a:ext cx="9827260" cy="4645025"/>
          </a:xfrm>
          <a:prstGeom prst="rect">
            <a:avLst/>
          </a:prstGeom>
        </p:spPr>
        <p:txBody>
          <a:bodyPr lIns="91440" tIns="45720" rIns="91440" bIns="45720" anchor="t">
            <a:normAutofit fontScale="90000" lnSpcReduction="10000"/>
          </a:bodyPr>
          <a:lstStyle/>
          <a:p>
            <a:pPr>
              <a:lnSpc>
                <a:spcPct val="100000"/>
              </a:lnSpc>
              <a:spcBef>
                <a:spcPts val="1400"/>
              </a:spcBef>
            </a:pPr>
            <a:r>
              <a:rPr lang="en-US" sz="2200" dirty="0">
                <a:solidFill>
                  <a:schemeClr val="accent3">
                    <a:lumMod val="25000"/>
                  </a:schemeClr>
                </a:solidFill>
                <a:latin typeface="Calibri" panose="020F0502020204030204" charset="0"/>
                <a:cs typeface="Calibri" panose="020F0502020204030204" charset="0"/>
              </a:rPr>
              <a:t>In 2015, failed landing results in drone ships, their booster variants, and launch site names</a:t>
            </a:r>
            <a:endParaRPr lang="en-US"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r>
              <a:rPr lang="en-US" dirty="0">
                <a:solidFill>
                  <a:schemeClr val="accent3">
                    <a:lumMod val="25000"/>
                  </a:schemeClr>
                </a:solidFill>
                <a:latin typeface="Calibri" panose="020F0502020204030204" charset="0"/>
                <a:cs typeface="Calibri" panose="020F0502020204030204" charset="0"/>
              </a:rPr>
              <a:t>The list above has the only two occurrences</a:t>
            </a:r>
            <a:endParaRPr lang="en-US" dirty="0">
              <a:solidFill>
                <a:schemeClr val="accent3">
                  <a:lumMod val="25000"/>
                </a:schemeClr>
              </a:solidFill>
              <a:latin typeface="Calibri" panose="020F0502020204030204" charset="0"/>
              <a:cs typeface="Calibri" panose="020F050202020403020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endParaRPr lang="en-US" dirty="0">
              <a:solidFill>
                <a:srgbClr val="0B49CB"/>
              </a:solidFill>
              <a:latin typeface="Abadi"/>
            </a:endParaRPr>
          </a:p>
        </p:txBody>
      </p:sp>
      <p:pic>
        <p:nvPicPr>
          <p:cNvPr id="2" name="Content Placeholder 1"/>
          <p:cNvPicPr>
            <a:picLocks noChangeAspect="1"/>
          </p:cNvPicPr>
          <p:nvPr>
            <p:ph sz="half" idx="2"/>
          </p:nvPr>
        </p:nvPicPr>
        <p:blipFill>
          <a:blip r:embed="rId2"/>
          <a:stretch>
            <a:fillRect/>
          </a:stretch>
        </p:blipFill>
        <p:spPr>
          <a:xfrm>
            <a:off x="1755775" y="2708910"/>
            <a:ext cx="6095365" cy="1896110"/>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5" name="Content Placeholder 4"/>
          <p:cNvSpPr>
            <a:spLocks noGrp="1"/>
          </p:cNvSpPr>
          <p:nvPr>
            <p:ph sz="half" idx="1"/>
          </p:nvPr>
        </p:nvSpPr>
        <p:spPr>
          <a:xfrm>
            <a:off x="838200" y="1623060"/>
            <a:ext cx="10079990" cy="1948180"/>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Calibri" panose="020F0502020204030204" charset="0"/>
                <a:cs typeface="Calibri" panose="020F0502020204030204" charset="0"/>
              </a:rPr>
              <a:t>Ranking of all landing outcomes between the date 2010-06-04 and 2017-03-20:</a:t>
            </a: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r>
              <a:rPr lang="en-US" sz="2200" dirty="0">
                <a:solidFill>
                  <a:schemeClr val="accent3">
                    <a:lumMod val="25000"/>
                  </a:schemeClr>
                </a:solidFill>
                <a:latin typeface="Calibri" panose="020F0502020204030204" charset="0"/>
                <a:cs typeface="Calibri" panose="020F0502020204030204" charset="0"/>
              </a:rPr>
              <a:t>This view of data alerts us that “No attempt” must be taken in account</a:t>
            </a:r>
            <a:endParaRPr lang="en-US" sz="2200" dirty="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endParaRPr lang="en-US" sz="2200" dirty="0">
              <a:solidFill>
                <a:schemeClr val="accent3">
                  <a:lumMod val="25000"/>
                </a:schemeClr>
              </a:solidFill>
              <a:latin typeface="Calibri" panose="020F0502020204030204" charset="0"/>
              <a:cs typeface="Calibri" panose="020F050202020403020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endParaRPr lang="en-US" dirty="0">
              <a:solidFill>
                <a:srgbClr val="0B49CB"/>
              </a:solidFill>
              <a:latin typeface="Abadi"/>
            </a:endParaRPr>
          </a:p>
        </p:txBody>
      </p:sp>
      <p:pic>
        <p:nvPicPr>
          <p:cNvPr id="2" name="Content Placeholder 1"/>
          <p:cNvPicPr>
            <a:picLocks noChangeAspect="1"/>
          </p:cNvPicPr>
          <p:nvPr>
            <p:ph sz="half" idx="2"/>
          </p:nvPr>
        </p:nvPicPr>
        <p:blipFill>
          <a:blip r:embed="rId2"/>
          <a:stretch>
            <a:fillRect/>
          </a:stretch>
        </p:blipFill>
        <p:spPr>
          <a:xfrm>
            <a:off x="3058160" y="3041015"/>
            <a:ext cx="6295390" cy="3684905"/>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7" name="TextBox 6"/>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endParaRPr lang="en-US" dirty="0">
              <a:solidFill>
                <a:schemeClr val="bg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2"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a:t>
            </a:r>
            <a:endParaRPr lang="en-US" dirty="0">
              <a:solidFill>
                <a:srgbClr val="0B49CB"/>
              </a:solidFill>
              <a:latin typeface="Abadi"/>
            </a:endParaRPr>
          </a:p>
        </p:txBody>
      </p:sp>
      <p:pic>
        <p:nvPicPr>
          <p:cNvPr id="4" name="Content Placeholder 3"/>
          <p:cNvPicPr>
            <a:picLocks noChangeAspect="1"/>
          </p:cNvPicPr>
          <p:nvPr>
            <p:ph idx="4294967295"/>
          </p:nvPr>
        </p:nvPicPr>
        <p:blipFill>
          <a:blip r:embed="rId2"/>
          <a:stretch>
            <a:fillRect/>
          </a:stretch>
        </p:blipFill>
        <p:spPr>
          <a:xfrm>
            <a:off x="1958340" y="1419860"/>
            <a:ext cx="7225665" cy="4351655"/>
          </a:xfrm>
          <a:prstGeom prst="rect">
            <a:avLst/>
          </a:prstGeom>
        </p:spPr>
      </p:pic>
      <p:sp>
        <p:nvSpPr>
          <p:cNvPr id="6" name="Text Box 5"/>
          <p:cNvSpPr txBox="1"/>
          <p:nvPr/>
        </p:nvSpPr>
        <p:spPr>
          <a:xfrm>
            <a:off x="596265" y="5935980"/>
            <a:ext cx="10833735" cy="645160"/>
          </a:xfrm>
          <a:prstGeom prst="rect">
            <a:avLst/>
          </a:prstGeom>
          <a:noFill/>
        </p:spPr>
        <p:txBody>
          <a:bodyPr wrap="square" rtlCol="0" anchor="t">
            <a:spAutoFit/>
          </a:bodyPr>
          <a:p>
            <a:r>
              <a:rPr lang="en-US"/>
              <a:t>Launch sites are near sea, probably by safety, but not too far from roads and </a:t>
            </a:r>
            <a:endParaRPr lang="en-US"/>
          </a:p>
          <a:p>
            <a:r>
              <a:rPr lang="en-US"/>
              <a:t>railroads.</a:t>
            </a:r>
            <a:endParaRPr 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sz="half" idx="1"/>
          </p:nvPr>
        </p:nvSpPr>
        <p:spPr>
          <a:xfrm>
            <a:off x="838200" y="1825625"/>
            <a:ext cx="9724390" cy="1339850"/>
          </a:xfrm>
          <a:prstGeom prst="rect">
            <a:avLst/>
          </a:prstGeom>
        </p:spPr>
        <p:txBody>
          <a:bodyPr lIns="91440" tIns="45720" rIns="91440" bIns="45720" anchor="t">
            <a:normAutofit/>
          </a:bodyPr>
          <a:lstStyle/>
          <a:p>
            <a:pPr>
              <a:spcBef>
                <a:spcPts val="1400"/>
              </a:spcBef>
            </a:pPr>
            <a:r>
              <a:rPr lang="en-US">
                <a:solidFill>
                  <a:schemeClr val="accent3">
                    <a:lumMod val="25000"/>
                  </a:schemeClr>
                </a:solidFill>
              </a:rPr>
              <a:t>Example of KSC LC-39A launch site launch outcomes, Green markers indicate successful and red ones indicate failure.</a:t>
            </a:r>
            <a:endParaRPr lang="en-US">
              <a:solidFill>
                <a:schemeClr val="accent3">
                  <a:lumMod val="25000"/>
                </a:schemeClr>
              </a:solidFill>
            </a:endParaRPr>
          </a:p>
          <a:p>
            <a:pPr marL="0" indent="0">
              <a:spcBef>
                <a:spcPts val="1400"/>
              </a:spcBef>
              <a:buNone/>
            </a:pPr>
            <a:endParaRPr lang="en-US">
              <a:solidFill>
                <a:schemeClr val="accent3">
                  <a:lumMod val="25000"/>
                </a:schemeClr>
              </a:solidFill>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 by Site</a:t>
            </a:r>
            <a:endParaRPr lang="en-US" dirty="0">
              <a:solidFill>
                <a:srgbClr val="0B49CB"/>
              </a:solidFill>
              <a:latin typeface="Abadi"/>
            </a:endParaRPr>
          </a:p>
        </p:txBody>
      </p:sp>
      <p:pic>
        <p:nvPicPr>
          <p:cNvPr id="2" name="Content Placeholder 1"/>
          <p:cNvPicPr>
            <a:picLocks noChangeAspect="1"/>
          </p:cNvPicPr>
          <p:nvPr>
            <p:ph sz="half" idx="2"/>
          </p:nvPr>
        </p:nvPicPr>
        <p:blipFill>
          <a:blip r:embed="rId2"/>
          <a:stretch>
            <a:fillRect/>
          </a:stretch>
        </p:blipFill>
        <p:spPr>
          <a:xfrm>
            <a:off x="2338705" y="3608070"/>
            <a:ext cx="7169150" cy="256921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958850" y="2288540"/>
            <a:ext cx="7091045" cy="30746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rial" panose="020B0604020202020204" pitchFamily="34" charset="0"/>
                <a:cs typeface="Arial" panose="020B0604020202020204" pitchFamily="34" charset="0"/>
              </a:rPr>
              <a:t>The goal is to assess the viability of the new firm Space Y in competing with Space X.</a:t>
            </a:r>
            <a:endParaRPr lang="en-US" sz="2200" dirty="0">
              <a:solidFill>
                <a:schemeClr val="accent3">
                  <a:lumMod val="25000"/>
                </a:schemeClr>
              </a:solidFill>
              <a:latin typeface="Arial" panose="020B0604020202020204" pitchFamily="34" charset="0"/>
              <a:cs typeface="Arial" panose="020B0604020202020204" pitchFamily="34" charset="0"/>
            </a:endParaRPr>
          </a:p>
          <a:p>
            <a:pPr>
              <a:spcBef>
                <a:spcPts val="1400"/>
              </a:spcBef>
            </a:pPr>
            <a:r>
              <a:rPr lang="en-US" sz="2200" dirty="0">
                <a:solidFill>
                  <a:schemeClr val="accent3">
                    <a:lumMod val="25000"/>
                  </a:schemeClr>
                </a:solidFill>
                <a:latin typeface="Arial" panose="020B0604020202020204" pitchFamily="34" charset="0"/>
                <a:cs typeface="Arial" panose="020B0604020202020204" pitchFamily="34" charset="0"/>
              </a:rPr>
              <a:t>Desirable answers:</a:t>
            </a:r>
            <a:endParaRPr lang="en-US" sz="2200" dirty="0">
              <a:solidFill>
                <a:schemeClr val="accent3">
                  <a:lumMod val="25000"/>
                </a:schemeClr>
              </a:solidFill>
              <a:latin typeface="Arial" panose="020B0604020202020204" pitchFamily="34" charset="0"/>
              <a:cs typeface="Arial" panose="020B0604020202020204" pitchFamily="34" charset="0"/>
            </a:endParaRPr>
          </a:p>
          <a:p>
            <a:pPr marL="0" indent="0">
              <a:spcBef>
                <a:spcPts val="1400"/>
              </a:spcBef>
              <a:buNone/>
            </a:pPr>
            <a:r>
              <a:rPr lang="en-US" sz="2200" dirty="0">
                <a:solidFill>
                  <a:schemeClr val="accent3">
                    <a:lumMod val="25000"/>
                  </a:schemeClr>
                </a:solidFill>
                <a:latin typeface="Arial" panose="020B0604020202020204" pitchFamily="34" charset="0"/>
                <a:cs typeface="Arial" panose="020B0604020202020204" pitchFamily="34" charset="0"/>
              </a:rPr>
              <a:t>  1)The best technique to estimate total launch costs is to predict successful first-stage rocket landings.</a:t>
            </a:r>
            <a:endParaRPr lang="en-US" sz="2200" dirty="0">
              <a:solidFill>
                <a:schemeClr val="accent3">
                  <a:lumMod val="25000"/>
                </a:schemeClr>
              </a:solidFill>
              <a:latin typeface="Arial" panose="020B0604020202020204" pitchFamily="34" charset="0"/>
              <a:cs typeface="Arial" panose="020B0604020202020204" pitchFamily="34" charset="0"/>
            </a:endParaRPr>
          </a:p>
          <a:p>
            <a:pPr marL="0" indent="0">
              <a:spcBef>
                <a:spcPts val="1400"/>
              </a:spcBef>
              <a:buNone/>
            </a:pPr>
            <a:r>
              <a:rPr lang="en-US" sz="2200" dirty="0">
                <a:solidFill>
                  <a:schemeClr val="accent3">
                    <a:lumMod val="25000"/>
                  </a:schemeClr>
                </a:solidFill>
                <a:latin typeface="Arial" panose="020B0604020202020204" pitchFamily="34" charset="0"/>
                <a:cs typeface="Arial" panose="020B0604020202020204" pitchFamily="34" charset="0"/>
              </a:rPr>
              <a:t>  2)Where is the best place to make launches.</a:t>
            </a:r>
            <a:endParaRPr lang="en-US" sz="2200" dirty="0">
              <a:solidFill>
                <a:schemeClr val="accent3">
                  <a:lumMod val="25000"/>
                </a:schemeClr>
              </a:solidFill>
              <a:latin typeface="Arial" panose="020B0604020202020204" pitchFamily="34" charset="0"/>
              <a:cs typeface="Arial" panose="020B0604020202020204" pitchFamily="34"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Logistics and Safety</a:t>
            </a:r>
            <a:endParaRPr lang="en-US" dirty="0">
              <a:solidFill>
                <a:srgbClr val="0B49CB"/>
              </a:solidFill>
              <a:latin typeface="Abadi"/>
            </a:endParaRPr>
          </a:p>
        </p:txBody>
      </p:sp>
      <p:pic>
        <p:nvPicPr>
          <p:cNvPr id="4" name="Content Placeholder 3"/>
          <p:cNvPicPr>
            <a:picLocks noChangeAspect="1"/>
          </p:cNvPicPr>
          <p:nvPr>
            <p:ph idx="4294967295"/>
          </p:nvPr>
        </p:nvPicPr>
        <p:blipFill>
          <a:blip r:embed="rId2"/>
          <a:stretch>
            <a:fillRect/>
          </a:stretch>
        </p:blipFill>
        <p:spPr>
          <a:xfrm>
            <a:off x="3207385" y="1463040"/>
            <a:ext cx="4229100" cy="3451860"/>
          </a:xfrm>
          <a:prstGeom prst="rect">
            <a:avLst/>
          </a:prstGeom>
        </p:spPr>
      </p:pic>
      <p:sp>
        <p:nvSpPr>
          <p:cNvPr id="6" name="Text Box 5"/>
          <p:cNvSpPr txBox="1"/>
          <p:nvPr/>
        </p:nvSpPr>
        <p:spPr>
          <a:xfrm>
            <a:off x="1062990" y="5104765"/>
            <a:ext cx="8839200" cy="645160"/>
          </a:xfrm>
          <a:prstGeom prst="rect">
            <a:avLst/>
          </a:prstGeom>
          <a:noFill/>
        </p:spPr>
        <p:txBody>
          <a:bodyPr wrap="square" rtlCol="0" anchor="t">
            <a:spAutoFit/>
          </a:bodyPr>
          <a:p>
            <a:r>
              <a:rPr lang="en-US"/>
              <a:t>Launch site KSC LC-39A has good logistics aspects, being near railroad and road and </a:t>
            </a:r>
            <a:endParaRPr lang="en-US"/>
          </a:p>
          <a:p>
            <a:r>
              <a:rPr lang="en-US"/>
              <a:t>relatively far from inhabited areas.</a:t>
            </a:r>
            <a:endParaRPr 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endParaRPr lang="en-US" dirty="0">
              <a:solidFill>
                <a:schemeClr val="bg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Launches by Site</a:t>
            </a:r>
            <a:endParaRPr lang="en-US" dirty="0">
              <a:solidFill>
                <a:srgbClr val="0B49CB"/>
              </a:solidFill>
              <a:latin typeface="Abadi"/>
            </a:endParaRPr>
          </a:p>
        </p:txBody>
      </p:sp>
      <p:pic>
        <p:nvPicPr>
          <p:cNvPr id="2" name="Content Placeholder 1"/>
          <p:cNvPicPr>
            <a:picLocks noChangeAspect="1"/>
          </p:cNvPicPr>
          <p:nvPr>
            <p:ph idx="4294967295"/>
          </p:nvPr>
        </p:nvPicPr>
        <p:blipFill>
          <a:blip r:embed="rId2"/>
          <a:stretch>
            <a:fillRect/>
          </a:stretch>
        </p:blipFill>
        <p:spPr>
          <a:xfrm>
            <a:off x="2154555" y="1389380"/>
            <a:ext cx="6326505" cy="4351655"/>
          </a:xfrm>
          <a:prstGeom prst="rect">
            <a:avLst/>
          </a:prstGeom>
        </p:spPr>
      </p:pic>
      <p:sp>
        <p:nvSpPr>
          <p:cNvPr id="4" name="Text Box 3"/>
          <p:cNvSpPr txBox="1"/>
          <p:nvPr/>
        </p:nvSpPr>
        <p:spPr>
          <a:xfrm>
            <a:off x="1125220" y="5741035"/>
            <a:ext cx="7355840" cy="645160"/>
          </a:xfrm>
          <a:prstGeom prst="rect">
            <a:avLst/>
          </a:prstGeom>
          <a:noFill/>
        </p:spPr>
        <p:txBody>
          <a:bodyPr wrap="square" rtlCol="0">
            <a:spAutoFit/>
          </a:bodyPr>
          <a:p>
            <a:r>
              <a:rPr lang="en-US"/>
              <a:t>The location of mission launches appears to be a critical determinant in mission success.</a:t>
            </a:r>
            <a:endParaRPr 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Ratio for KSC LC-39A</a:t>
            </a:r>
            <a:endParaRPr lang="en-US" dirty="0">
              <a:solidFill>
                <a:srgbClr val="0B49CB"/>
              </a:solidFill>
              <a:latin typeface="Abadi"/>
            </a:endParaRPr>
          </a:p>
        </p:txBody>
      </p:sp>
      <p:pic>
        <p:nvPicPr>
          <p:cNvPr id="2" name="Content Placeholder 1"/>
          <p:cNvPicPr>
            <a:picLocks noChangeAspect="1"/>
          </p:cNvPicPr>
          <p:nvPr>
            <p:ph idx="4294967295"/>
          </p:nvPr>
        </p:nvPicPr>
        <p:blipFill>
          <a:blip r:embed="rId2"/>
          <a:stretch>
            <a:fillRect/>
          </a:stretch>
        </p:blipFill>
        <p:spPr>
          <a:xfrm>
            <a:off x="2428240" y="2286635"/>
            <a:ext cx="7162800" cy="3429000"/>
          </a:xfrm>
          <a:prstGeom prst="rect">
            <a:avLst/>
          </a:prstGeom>
        </p:spPr>
      </p:pic>
      <p:sp>
        <p:nvSpPr>
          <p:cNvPr id="4" name="Text Box 3"/>
          <p:cNvSpPr txBox="1"/>
          <p:nvPr/>
        </p:nvSpPr>
        <p:spPr>
          <a:xfrm>
            <a:off x="870585" y="5782310"/>
            <a:ext cx="2540000" cy="645160"/>
          </a:xfrm>
          <a:prstGeom prst="rect">
            <a:avLst/>
          </a:prstGeom>
          <a:noFill/>
        </p:spPr>
        <p:txBody>
          <a:bodyPr wrap="square" rtlCol="0" anchor="t">
            <a:spAutoFit/>
          </a:bodyPr>
          <a:p>
            <a:pPr marL="285750" indent="-285750">
              <a:buFont typeface="Arial" panose="020B0604020202020204" pitchFamily="34" charset="0"/>
              <a:buChar char="•"/>
            </a:pPr>
            <a:r>
              <a:rPr lang="en-US"/>
              <a:t>76.9% of launches are successful in this site.</a:t>
            </a:r>
            <a:endParaRPr 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a:t>
            </a:r>
            <a:endParaRPr lang="en-US" dirty="0">
              <a:solidFill>
                <a:srgbClr val="0B49CB"/>
              </a:solidFill>
              <a:latin typeface="Abadi"/>
            </a:endParaRPr>
          </a:p>
        </p:txBody>
      </p:sp>
      <p:pic>
        <p:nvPicPr>
          <p:cNvPr id="2" name="Content Placeholder 1"/>
          <p:cNvPicPr>
            <a:picLocks noChangeAspect="1"/>
          </p:cNvPicPr>
          <p:nvPr>
            <p:ph idx="4294967295"/>
          </p:nvPr>
        </p:nvPicPr>
        <p:blipFill>
          <a:blip r:embed="rId2"/>
          <a:stretch>
            <a:fillRect/>
          </a:stretch>
        </p:blipFill>
        <p:spPr>
          <a:xfrm>
            <a:off x="2136140" y="1413510"/>
            <a:ext cx="7216140" cy="4030980"/>
          </a:xfrm>
          <a:prstGeom prst="rect">
            <a:avLst/>
          </a:prstGeom>
        </p:spPr>
      </p:pic>
      <p:sp>
        <p:nvSpPr>
          <p:cNvPr id="4" name="Text Box 3"/>
          <p:cNvSpPr txBox="1"/>
          <p:nvPr/>
        </p:nvSpPr>
        <p:spPr>
          <a:xfrm>
            <a:off x="859790" y="5627370"/>
            <a:ext cx="6505575" cy="645160"/>
          </a:xfrm>
          <a:prstGeom prst="rect">
            <a:avLst/>
          </a:prstGeom>
          <a:noFill/>
        </p:spPr>
        <p:txBody>
          <a:bodyPr wrap="square" rtlCol="0" anchor="t">
            <a:spAutoFit/>
          </a:bodyPr>
          <a:p>
            <a:pPr marL="285750" indent="-285750">
              <a:buFont typeface="Arial" panose="020B0604020202020204" pitchFamily="34" charset="0"/>
              <a:buChar char="•"/>
            </a:pPr>
            <a:r>
              <a:rPr lang="en-US"/>
              <a:t>The most successful combination is payloads under 6,000 kg and FT boosters.</a:t>
            </a:r>
            <a:endParaRPr lang="en-US"/>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endParaRPr lang="en-US" dirty="0">
              <a:solidFill>
                <a:schemeClr val="bg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type="body" sz="half" idx="2"/>
          </p:nvPr>
        </p:nvSpPr>
        <p:spPr>
          <a:prstGeom prst="rect">
            <a:avLst/>
          </a:prstGeom>
        </p:spPr>
        <p:txBody>
          <a:bodyPr vert="horz" lIns="91440" tIns="45720" rIns="91440" bIns="45720" rtlCol="0" anchor="t">
            <a:normAutofit/>
          </a:bodyPr>
          <a:lstStyle/>
          <a:p>
            <a:pPr marL="342900" indent="-342900">
              <a:lnSpc>
                <a:spcPct val="100000"/>
              </a:lnSpc>
              <a:spcBef>
                <a:spcPts val="1400"/>
              </a:spcBef>
              <a:buFont typeface="Arial" panose="020B0604020202020204" pitchFamily="34" charset="0"/>
              <a:buChar char="•"/>
            </a:pPr>
            <a:r>
              <a:rPr lang="en-US" sz="2200" dirty="0">
                <a:solidFill>
                  <a:schemeClr val="accent3">
                    <a:lumMod val="25000"/>
                  </a:schemeClr>
                </a:solidFill>
                <a:latin typeface="Calibri" panose="020F0502020204030204" charset="0"/>
                <a:cs typeface="Calibri" panose="020F0502020204030204" charset="0"/>
              </a:rPr>
              <a:t>Four classification models were tested, and their accuracies are plotted beside;</a:t>
            </a:r>
            <a:endParaRPr lang="en-US" sz="2200" dirty="0">
              <a:solidFill>
                <a:schemeClr val="accent3">
                  <a:lumMod val="25000"/>
                </a:schemeClr>
              </a:solidFill>
              <a:latin typeface="Calibri" panose="020F0502020204030204" charset="0"/>
              <a:cs typeface="Calibri" panose="020F0502020204030204" charset="0"/>
            </a:endParaRPr>
          </a:p>
          <a:p>
            <a:pPr marL="342900" indent="-342900">
              <a:lnSpc>
                <a:spcPct val="100000"/>
              </a:lnSpc>
              <a:spcBef>
                <a:spcPts val="1400"/>
              </a:spcBef>
              <a:buFont typeface="Arial" panose="020B0604020202020204" pitchFamily="34" charset="0"/>
              <a:buChar char="•"/>
            </a:pPr>
            <a:r>
              <a:rPr lang="en-US" sz="2200" dirty="0">
                <a:solidFill>
                  <a:schemeClr val="accent3">
                    <a:lumMod val="25000"/>
                  </a:schemeClr>
                </a:solidFill>
                <a:latin typeface="Calibri" panose="020F0502020204030204" charset="0"/>
                <a:cs typeface="Calibri" panose="020F0502020204030204" charset="0"/>
              </a:rPr>
              <a:t>The model with the highest classification accuracy is Decision Tree Classifier, which has accuracies over than 87%</a:t>
            </a:r>
            <a:endParaRPr lang="en-US" sz="2200" dirty="0">
              <a:solidFill>
                <a:schemeClr val="accent3">
                  <a:lumMod val="25000"/>
                </a:schemeClr>
              </a:solidFill>
              <a:latin typeface="Calibri" panose="020F0502020204030204" charset="0"/>
              <a:cs typeface="Calibri" panose="020F050202020403020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Placeholder 1"/>
          <p:cNvPicPr>
            <a:picLocks noChangeAspect="1"/>
          </p:cNvPicPr>
          <p:nvPr>
            <p:ph type="pic" idx="1"/>
          </p:nvPr>
        </p:nvPicPr>
        <p:blipFill>
          <a:blip r:embed="rId2"/>
          <a:stretch>
            <a:fillRect/>
          </a:stretch>
        </p:blipFill>
        <p:spPr>
          <a:xfrm>
            <a:off x="6729095" y="2293620"/>
            <a:ext cx="4024630" cy="2898775"/>
          </a:xfrm>
          <a:prstGeom prst="rect">
            <a:avLst/>
          </a:prstGeom>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type="body" sz="half" idx="2"/>
          </p:nvPr>
        </p:nvSpPr>
        <p:spPr>
          <a:xfrm>
            <a:off x="840105" y="2057400"/>
            <a:ext cx="9348470" cy="3811905"/>
          </a:xfrm>
          <a:prstGeom prst="rect">
            <a:avLst/>
          </a:prstGeom>
        </p:spPr>
        <p:txBody>
          <a:bodyPr>
            <a:normAutofit/>
          </a:bodyPr>
          <a:lstStyle/>
          <a:p>
            <a:pPr marL="342900" indent="-342900">
              <a:lnSpc>
                <a:spcPct val="100000"/>
              </a:lnSpc>
              <a:spcBef>
                <a:spcPts val="1400"/>
              </a:spcBef>
              <a:buFont typeface="Arial" panose="020B0604020202020204" pitchFamily="34" charset="0"/>
              <a:buChar char="•"/>
            </a:pPr>
            <a:r>
              <a:rPr lang="en-US" sz="2200" dirty="0">
                <a:solidFill>
                  <a:schemeClr val="accent3">
                    <a:lumMod val="25000"/>
                  </a:schemeClr>
                </a:solidFill>
                <a:latin typeface="Calibri" panose="020F0502020204030204" charset="0"/>
                <a:cs typeface="Calibri" panose="020F0502020204030204" charset="0"/>
              </a:rPr>
              <a:t>The Decision Tree Classifier's confusion matrix demonstrates its accuracy by displaying a large number of true positive and true negative results compared to false results.</a:t>
            </a:r>
            <a:endParaRPr lang="en-US" sz="2200" dirty="0">
              <a:solidFill>
                <a:schemeClr val="accent3">
                  <a:lumMod val="25000"/>
                </a:schemeClr>
              </a:solidFill>
              <a:latin typeface="Calibri" panose="020F0502020204030204" charset="0"/>
              <a:cs typeface="Calibri" panose="020F050202020403020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Placeholder 1"/>
          <p:cNvPicPr>
            <a:picLocks noChangeAspect="1"/>
          </p:cNvPicPr>
          <p:nvPr>
            <p:ph type="pic" idx="1"/>
          </p:nvPr>
        </p:nvPicPr>
        <p:blipFill>
          <a:blip r:embed="rId2"/>
          <a:stretch>
            <a:fillRect/>
          </a:stretch>
        </p:blipFill>
        <p:spPr>
          <a:xfrm>
            <a:off x="4128135" y="3836035"/>
            <a:ext cx="2743200" cy="2118360"/>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255" y="1875155"/>
            <a:ext cx="7790815" cy="4351655"/>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Calibri" panose="020F0502020204030204" charset="0"/>
                <a:cs typeface="Calibri" panose="020F0502020204030204" charset="0"/>
              </a:rPr>
              <a:t>Profits can be increased by using Decision Tree Classifier to predict successful landings.</a:t>
            </a:r>
            <a:endParaRPr lang="en-US" sz="220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r>
              <a:rPr lang="en-US" sz="2200">
                <a:solidFill>
                  <a:schemeClr val="accent3">
                    <a:lumMod val="25000"/>
                  </a:schemeClr>
                </a:solidFill>
                <a:latin typeface="Calibri" panose="020F0502020204030204" charset="0"/>
                <a:cs typeface="Calibri" panose="020F0502020204030204" charset="0"/>
              </a:rPr>
              <a:t>Although the majority of mission outcomes are successful, successful landing outcomes appear to improve over time as processes and rockets evolve.</a:t>
            </a:r>
            <a:endParaRPr lang="en-US" sz="220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r>
              <a:rPr lang="en-US" sz="2200">
                <a:solidFill>
                  <a:schemeClr val="accent3">
                    <a:lumMod val="25000"/>
                  </a:schemeClr>
                </a:solidFill>
                <a:latin typeface="Calibri" panose="020F0502020204030204" charset="0"/>
                <a:cs typeface="Calibri" panose="020F0502020204030204" charset="0"/>
              </a:rPr>
              <a:t>Different data sources were analyzed, refining conclusions along the process;</a:t>
            </a:r>
            <a:endParaRPr lang="en-US" sz="2200">
              <a:solidFill>
                <a:schemeClr val="accent3">
                  <a:lumMod val="25000"/>
                </a:schemeClr>
              </a:solidFill>
              <a:latin typeface="Calibri" panose="020F0502020204030204" charset="0"/>
              <a:cs typeface="Calibri" panose="020F0502020204030204" charset="0"/>
            </a:endParaRPr>
          </a:p>
          <a:p>
            <a:pPr>
              <a:lnSpc>
                <a:spcPct val="100000"/>
              </a:lnSpc>
              <a:spcBef>
                <a:spcPts val="1400"/>
              </a:spcBef>
            </a:pPr>
            <a:r>
              <a:rPr lang="en-US" sz="2200">
                <a:solidFill>
                  <a:schemeClr val="accent3">
                    <a:lumMod val="25000"/>
                  </a:schemeClr>
                </a:solidFill>
                <a:latin typeface="Calibri" panose="020F0502020204030204" charset="0"/>
                <a:cs typeface="Calibri" panose="020F0502020204030204" charset="0"/>
              </a:rPr>
              <a:t>The best launch site is KSC LC-39A . Launches above 7,000kg are less risky;</a:t>
            </a:r>
            <a:endParaRPr lang="en-US" sz="2200">
              <a:solidFill>
                <a:schemeClr val="accent3">
                  <a:lumMod val="25000"/>
                </a:schemeClr>
              </a:solidFill>
              <a:latin typeface="Calibri" panose="020F0502020204030204" charset="0"/>
              <a:cs typeface="Calibri" panose="020F050202020403020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011" y="186968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Calibri" panose="020F0502020204030204" charset="0"/>
                <a:cs typeface="Calibri" panose="020F0502020204030204" charset="0"/>
              </a:rPr>
              <a:t>As an improvement for model tests, it’s important to set a value to </a:t>
            </a:r>
            <a:endParaRPr lang="en-US" sz="2200">
              <a:solidFill>
                <a:schemeClr val="accent3">
                  <a:lumMod val="25000"/>
                </a:schemeClr>
              </a:solidFill>
              <a:latin typeface="Calibri" panose="020F0502020204030204" charset="0"/>
              <a:cs typeface="Calibri" panose="020F0502020204030204" charset="0"/>
            </a:endParaRPr>
          </a:p>
          <a:p>
            <a:pPr marL="0" indent="0">
              <a:lnSpc>
                <a:spcPct val="100000"/>
              </a:lnSpc>
              <a:spcBef>
                <a:spcPts val="1400"/>
              </a:spcBef>
              <a:buNone/>
            </a:pPr>
            <a:r>
              <a:rPr lang="en-US" sz="2200">
                <a:solidFill>
                  <a:schemeClr val="accent3">
                    <a:lumMod val="25000"/>
                  </a:schemeClr>
                </a:solidFill>
                <a:latin typeface="Calibri" panose="020F0502020204030204" charset="0"/>
                <a:cs typeface="Calibri" panose="020F0502020204030204" charset="0"/>
              </a:rPr>
              <a:t>     np.random.seed variable;</a:t>
            </a:r>
            <a:endParaRPr lang="en-US" sz="2200">
              <a:solidFill>
                <a:schemeClr val="accent3">
                  <a:lumMod val="25000"/>
                </a:schemeClr>
              </a:solidFill>
              <a:latin typeface="Calibri" panose="020F0502020204030204" charset="0"/>
              <a:cs typeface="Calibri" panose="020F0502020204030204" charset="0"/>
            </a:endParaRPr>
          </a:p>
          <a:p>
            <a:pPr marL="0" indent="0">
              <a:lnSpc>
                <a:spcPct val="100000"/>
              </a:lnSpc>
              <a:spcBef>
                <a:spcPts val="1400"/>
              </a:spcBef>
              <a:buNone/>
            </a:pPr>
            <a:endParaRPr lang="en-US" sz="2200">
              <a:solidFill>
                <a:schemeClr val="accent3">
                  <a:lumMod val="25000"/>
                </a:schemeClr>
              </a:solidFill>
              <a:latin typeface="Calibri" panose="020F0502020204030204" charset="0"/>
              <a:cs typeface="Calibri" panose="020F0502020204030204" charset="0"/>
            </a:endParaRPr>
          </a:p>
        </p:txBody>
      </p:sp>
      <p:sp>
        <p:nvSpPr>
          <p:cNvPr id="11"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fld>
            <a:endParaRPr lang="en-US" dirty="0"/>
          </a:p>
        </p:txBody>
      </p:sp>
      <p:sp>
        <p:nvSpPr>
          <p:cNvPr id="2" name="TextBox 1"/>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endParaRPr lang="en-US" dirty="0">
              <a:solidFill>
                <a:schemeClr val="bg1"/>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7" name="Content Placeholder 2"/>
          <p:cNvSpPr txBox="1"/>
          <p:nvPr/>
        </p:nvSpPr>
        <p:spPr>
          <a:xfrm>
            <a:off x="770255" y="1580515"/>
            <a:ext cx="10287000" cy="5530215"/>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rial" panose="020B0604020202020204" pitchFamily="34" charset="0"/>
                <a:cs typeface="Arial" panose="020B0604020202020204" pitchFamily="34" charset="0"/>
              </a:rPr>
              <a:t>Executive Summary</a:t>
            </a:r>
            <a:endParaRPr lang="en-US" sz="8800" dirty="0">
              <a:solidFill>
                <a:srgbClr val="0B49CB"/>
              </a:solidFill>
              <a:latin typeface="Arial" panose="020B0604020202020204" pitchFamily="34" charset="0"/>
              <a:cs typeface="Arial" panose="020B0604020202020204" pitchFamily="34" charset="0"/>
            </a:endParaRPr>
          </a:p>
          <a:p>
            <a:pPr>
              <a:lnSpc>
                <a:spcPct val="120000"/>
              </a:lnSpc>
              <a:spcBef>
                <a:spcPts val="1400"/>
              </a:spcBef>
            </a:pPr>
            <a:r>
              <a:rPr lang="en-US" sz="8800" dirty="0">
                <a:solidFill>
                  <a:schemeClr val="accent3">
                    <a:lumMod val="25000"/>
                  </a:schemeClr>
                </a:solidFill>
                <a:latin typeface="Arial" panose="020B0604020202020204" pitchFamily="34" charset="0"/>
                <a:cs typeface="Arial" panose="020B0604020202020204" pitchFamily="34" charset="0"/>
              </a:rPr>
              <a:t>Data collection methodology:</a:t>
            </a:r>
            <a:endParaRPr lang="en-US" sz="8800" dirty="0">
              <a:solidFill>
                <a:schemeClr val="accent3">
                  <a:lumMod val="25000"/>
                </a:schemeClr>
              </a:solidFill>
              <a:latin typeface="Arial" panose="020B0604020202020204" pitchFamily="34" charset="0"/>
              <a:cs typeface="Arial" panose="020B0604020202020204" pitchFamily="34" charset="0"/>
            </a:endParaRPr>
          </a:p>
          <a:p>
            <a:pPr lvl="1">
              <a:lnSpc>
                <a:spcPct val="120000"/>
              </a:lnSpc>
              <a:spcBef>
                <a:spcPts val="1400"/>
              </a:spcBef>
            </a:pPr>
            <a:r>
              <a:rPr lang="en-US" sz="7600" dirty="0">
                <a:solidFill>
                  <a:schemeClr val="bg2">
                    <a:lumMod val="50000"/>
                  </a:schemeClr>
                </a:solidFill>
                <a:latin typeface="Arial" panose="020B0604020202020204" pitchFamily="34" charset="0"/>
                <a:cs typeface="Arial" panose="020B0604020202020204" pitchFamily="34" charset="0"/>
              </a:rPr>
              <a:t>Data from Space X was obtained from 2 sources:</a:t>
            </a:r>
            <a:endParaRPr lang="en-US" sz="7600" dirty="0">
              <a:solidFill>
                <a:schemeClr val="bg2">
                  <a:lumMod val="50000"/>
                </a:schemeClr>
              </a:solidFill>
              <a:latin typeface="Arial" panose="020B0604020202020204" pitchFamily="34" charset="0"/>
              <a:cs typeface="Arial" panose="020B0604020202020204" pitchFamily="34" charset="0"/>
            </a:endParaRPr>
          </a:p>
          <a:p>
            <a:pPr marL="457200" lvl="1" indent="0">
              <a:lnSpc>
                <a:spcPct val="120000"/>
              </a:lnSpc>
              <a:spcBef>
                <a:spcPts val="1400"/>
              </a:spcBef>
              <a:buNone/>
            </a:pPr>
            <a:r>
              <a:rPr lang="en-US" sz="7600" dirty="0">
                <a:solidFill>
                  <a:schemeClr val="bg2">
                    <a:lumMod val="50000"/>
                  </a:schemeClr>
                </a:solidFill>
                <a:latin typeface="Arial" panose="020B0604020202020204" pitchFamily="34" charset="0"/>
                <a:cs typeface="Arial" panose="020B0604020202020204" pitchFamily="34" charset="0"/>
              </a:rPr>
              <a:t>• Space X API (https://api.spacexdata.com/v4/rockets/) • WebScraping</a:t>
            </a:r>
            <a:endParaRPr lang="en-US" sz="7600" dirty="0">
              <a:solidFill>
                <a:schemeClr val="bg2">
                  <a:lumMod val="50000"/>
                </a:schemeClr>
              </a:solidFill>
              <a:latin typeface="Arial" panose="020B0604020202020204" pitchFamily="34" charset="0"/>
              <a:cs typeface="Arial" panose="020B0604020202020204" pitchFamily="34" charset="0"/>
            </a:endParaRPr>
          </a:p>
          <a:p>
            <a:pPr lvl="1">
              <a:lnSpc>
                <a:spcPct val="120000"/>
              </a:lnSpc>
              <a:spcBef>
                <a:spcPts val="1400"/>
              </a:spcBef>
            </a:pPr>
            <a:r>
              <a:rPr lang="en-US" sz="7600" dirty="0">
                <a:solidFill>
                  <a:schemeClr val="bg2">
                    <a:lumMod val="50000"/>
                  </a:schemeClr>
                </a:solidFill>
                <a:latin typeface="Arial" panose="020B0604020202020204" pitchFamily="34" charset="0"/>
                <a:cs typeface="Arial" panose="020B0604020202020204" pitchFamily="34" charset="0"/>
              </a:rPr>
              <a:t>(https://en.wikipedia.org/wiki/List_of_Falcon/_9/_and_Falcon_Heavy_launches) </a:t>
            </a:r>
            <a:endParaRPr lang="en-US" sz="7600" dirty="0">
              <a:solidFill>
                <a:schemeClr val="bg2">
                  <a:lumMod val="50000"/>
                </a:schemeClr>
              </a:solidFill>
              <a:latin typeface="Arial" panose="020B0604020202020204" pitchFamily="34" charset="0"/>
              <a:cs typeface="Arial" panose="020B0604020202020204" pitchFamily="34" charset="0"/>
            </a:endParaRPr>
          </a:p>
          <a:p>
            <a:pPr>
              <a:lnSpc>
                <a:spcPct val="120000"/>
              </a:lnSpc>
              <a:spcBef>
                <a:spcPts val="1400"/>
              </a:spcBef>
            </a:pPr>
            <a:r>
              <a:rPr lang="en-US" sz="8800" dirty="0">
                <a:solidFill>
                  <a:schemeClr val="accent3">
                    <a:lumMod val="25000"/>
                  </a:schemeClr>
                </a:solidFill>
                <a:latin typeface="Arial" panose="020B0604020202020204" pitchFamily="34" charset="0"/>
                <a:cs typeface="Arial" panose="020B0604020202020204" pitchFamily="34" charset="0"/>
              </a:rPr>
              <a:t>Perform data wrangling</a:t>
            </a:r>
            <a:endParaRPr lang="en-US" sz="8800" dirty="0">
              <a:solidFill>
                <a:schemeClr val="accent3">
                  <a:lumMod val="25000"/>
                </a:schemeClr>
              </a:solidFill>
              <a:latin typeface="Arial" panose="020B0604020202020204" pitchFamily="34" charset="0"/>
              <a:cs typeface="Arial" panose="020B0604020202020204" pitchFamily="34" charset="0"/>
            </a:endParaRPr>
          </a:p>
          <a:p>
            <a:pPr marL="0" indent="0">
              <a:lnSpc>
                <a:spcPct val="120000"/>
              </a:lnSpc>
              <a:spcBef>
                <a:spcPts val="1400"/>
              </a:spcBef>
              <a:buNone/>
            </a:pPr>
            <a:r>
              <a:rPr lang="en-US" sz="8800" dirty="0">
                <a:solidFill>
                  <a:schemeClr val="accent3">
                    <a:lumMod val="25000"/>
                  </a:schemeClr>
                </a:solidFill>
                <a:latin typeface="Arial" panose="020B0604020202020204" pitchFamily="34" charset="0"/>
                <a:cs typeface="Arial" panose="020B0604020202020204" pitchFamily="34" charset="0"/>
              </a:rPr>
              <a:t>• Collected data was enriched by creating a landing outcome label based on outcome data after summarizing and analyzing features</a:t>
            </a:r>
            <a:endParaRPr lang="en-US" sz="8800">
              <a:solidFill>
                <a:schemeClr val="accent3">
                  <a:lumMod val="25000"/>
                </a:schemeClr>
              </a:solidFill>
              <a:latin typeface="Arial" panose="020B0604020202020204" pitchFamily="34" charset="0"/>
              <a:cs typeface="Arial" panose="020B0604020202020204" pitchFamily="34" charset="0"/>
            </a:endParaRPr>
          </a:p>
          <a:p>
            <a:pPr>
              <a:lnSpc>
                <a:spcPct val="100000"/>
              </a:lnSpc>
              <a:spcBef>
                <a:spcPts val="1400"/>
              </a:spcBef>
            </a:pPr>
            <a:endParaRPr lang="en-US" sz="2200">
              <a:solidFill>
                <a:schemeClr val="accent3">
                  <a:lumMod val="25000"/>
                </a:schemeClr>
              </a:solidFill>
              <a:latin typeface="Arial" panose="020B0604020202020204" pitchFamily="34" charset="0"/>
              <a:cs typeface="Arial" panose="020B0604020202020204" pitchFamily="34" charset="0"/>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7" name="Content Placeholder 2"/>
          <p:cNvSpPr txBox="1"/>
          <p:nvPr/>
        </p:nvSpPr>
        <p:spPr>
          <a:xfrm>
            <a:off x="770255" y="1580515"/>
            <a:ext cx="10287000" cy="5530215"/>
          </a:xfrm>
          <a:prstGeom prst="rect">
            <a:avLst/>
          </a:prstGeom>
        </p:spPr>
        <p:txBody>
          <a:bodyPr lIns="91440" tIns="45720" rIns="91440" bIns="45720" anchor="t">
            <a:normAutofit fontScale="3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20000"/>
              </a:lnSpc>
              <a:spcBef>
                <a:spcPts val="1400"/>
              </a:spcBef>
            </a:pPr>
            <a:r>
              <a:rPr lang="en-US" sz="8800" dirty="0">
                <a:solidFill>
                  <a:schemeClr val="accent3">
                    <a:lumMod val="25000"/>
                  </a:schemeClr>
                </a:solidFill>
                <a:latin typeface="Arial" panose="020B0604020202020204" pitchFamily="34" charset="0"/>
                <a:cs typeface="Arial" panose="020B0604020202020204" pitchFamily="34" charset="0"/>
                <a:sym typeface="+mn-ea"/>
              </a:rPr>
              <a:t>Perform exploratory data analysis (EDA) using visualization and SQL</a:t>
            </a:r>
            <a:endParaRPr lang="en-US" sz="8800" dirty="0">
              <a:solidFill>
                <a:schemeClr val="accent3">
                  <a:lumMod val="25000"/>
                </a:schemeClr>
              </a:solidFill>
              <a:latin typeface="Arial" panose="020B0604020202020204" pitchFamily="34" charset="0"/>
              <a:cs typeface="Arial" panose="020B0604020202020204" pitchFamily="34" charset="0"/>
            </a:endParaRPr>
          </a:p>
          <a:p>
            <a:pPr>
              <a:lnSpc>
                <a:spcPct val="120000"/>
              </a:lnSpc>
              <a:spcBef>
                <a:spcPts val="1400"/>
              </a:spcBef>
            </a:pPr>
            <a:r>
              <a:rPr lang="en-US" sz="8800" dirty="0">
                <a:solidFill>
                  <a:schemeClr val="accent3">
                    <a:lumMod val="25000"/>
                  </a:schemeClr>
                </a:solidFill>
                <a:latin typeface="Arial" panose="020B0604020202020204" pitchFamily="34" charset="0"/>
                <a:cs typeface="Arial" panose="020B0604020202020204" pitchFamily="34" charset="0"/>
                <a:sym typeface="+mn-ea"/>
              </a:rPr>
              <a:t>Perform interactive visual analytics using Folium and </a:t>
            </a:r>
            <a:r>
              <a:rPr lang="en-US" sz="8800" dirty="0" err="1">
                <a:solidFill>
                  <a:schemeClr val="accent3">
                    <a:lumMod val="25000"/>
                  </a:schemeClr>
                </a:solidFill>
                <a:latin typeface="Arial" panose="020B0604020202020204" pitchFamily="34" charset="0"/>
                <a:cs typeface="Arial" panose="020B0604020202020204" pitchFamily="34" charset="0"/>
                <a:sym typeface="+mn-ea"/>
              </a:rPr>
              <a:t>Plotly</a:t>
            </a:r>
            <a:r>
              <a:rPr lang="en-US" sz="8800" dirty="0">
                <a:solidFill>
                  <a:schemeClr val="accent3">
                    <a:lumMod val="25000"/>
                  </a:schemeClr>
                </a:solidFill>
                <a:latin typeface="Arial" panose="020B0604020202020204" pitchFamily="34" charset="0"/>
                <a:cs typeface="Arial" panose="020B0604020202020204" pitchFamily="34" charset="0"/>
                <a:sym typeface="+mn-ea"/>
              </a:rPr>
              <a:t> Dash</a:t>
            </a:r>
            <a:endParaRPr lang="en-US" sz="8800" dirty="0">
              <a:solidFill>
                <a:schemeClr val="accent3">
                  <a:lumMod val="25000"/>
                </a:schemeClr>
              </a:solidFill>
              <a:latin typeface="Arial" panose="020B0604020202020204" pitchFamily="34" charset="0"/>
              <a:cs typeface="Arial" panose="020B0604020202020204" pitchFamily="34" charset="0"/>
            </a:endParaRPr>
          </a:p>
          <a:p>
            <a:pPr>
              <a:lnSpc>
                <a:spcPct val="120000"/>
              </a:lnSpc>
              <a:spcBef>
                <a:spcPts val="1400"/>
              </a:spcBef>
            </a:pPr>
            <a:r>
              <a:rPr lang="en-US" sz="8800" dirty="0">
                <a:solidFill>
                  <a:schemeClr val="accent3">
                    <a:lumMod val="25000"/>
                  </a:schemeClr>
                </a:solidFill>
                <a:latin typeface="Arial" panose="020B0604020202020204" pitchFamily="34" charset="0"/>
                <a:cs typeface="Arial" panose="020B0604020202020204" pitchFamily="34" charset="0"/>
                <a:sym typeface="+mn-ea"/>
              </a:rPr>
              <a:t>Perform predictive analysis using classification models</a:t>
            </a:r>
            <a:endParaRPr lang="en-US" sz="8800" dirty="0">
              <a:solidFill>
                <a:schemeClr val="accent3">
                  <a:lumMod val="25000"/>
                </a:schemeClr>
              </a:solidFill>
              <a:latin typeface="Arial" panose="020B0604020202020204" pitchFamily="34" charset="0"/>
              <a:cs typeface="Arial" panose="020B0604020202020204" pitchFamily="34" charset="0"/>
            </a:endParaRPr>
          </a:p>
          <a:p>
            <a:pPr>
              <a:lnSpc>
                <a:spcPct val="120000"/>
              </a:lnSpc>
              <a:spcBef>
                <a:spcPts val="1400"/>
              </a:spcBef>
            </a:pPr>
            <a:r>
              <a:rPr lang="en-US" sz="8800">
                <a:solidFill>
                  <a:schemeClr val="accent3">
                    <a:lumMod val="25000"/>
                  </a:schemeClr>
                </a:solidFill>
                <a:latin typeface="Arial" panose="020B0604020202020204" pitchFamily="34" charset="0"/>
                <a:cs typeface="Arial" panose="020B0604020202020204" pitchFamily="34" charset="0"/>
              </a:rPr>
              <a:t>Data acquired up to this point were normalised, divided into training and test data sets, and evaluated by four different classification models, with the accuracy of each model evaluated using different parameter combinations.</a:t>
            </a: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1" y="1825625"/>
            <a:ext cx="10515600" cy="4351338"/>
          </a:xfrm>
          <a:prstGeom prst="rect">
            <a:avLst/>
          </a:prstGeom>
        </p:spPr>
        <p:txBody>
          <a:bodyPr/>
          <a:lstStyle/>
          <a:p>
            <a:r>
              <a:rPr lang="en-US"/>
              <a:t>Data sets were collected from Space X API (https://api.spacexdata.com/v4/rockets/) and from Wikipedia (https://en.wikipedia.org/wiki/List_of_Falcon/_9/_and_Falcon_Heavy_launches), using web scraping technics.</a:t>
            </a:r>
            <a:endParaRPr lang="en-US"/>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sz="half" idx="2"/>
          </p:nvPr>
        </p:nvSpPr>
        <p:spPr>
          <a:xfrm>
            <a:off x="858838" y="2505075"/>
            <a:ext cx="5157787" cy="3684588"/>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a:sym typeface="+mn-ea"/>
              </a:rPr>
              <a:t>Source Code : https://github.com/chiruvishal/Datascience/blob/main/Spacex.ipynb</a:t>
            </a:r>
            <a:endParaRPr lang="en-US">
              <a:sym typeface="+mn-ea"/>
            </a:endParaRPr>
          </a:p>
        </p:txBody>
      </p:sp>
      <p:sp>
        <p:nvSpPr>
          <p:cNvPr id="3" name="Text Placeholder 2"/>
          <p:cNvSpPr>
            <a:spLocks noGrp="1"/>
          </p:cNvSpPr>
          <p:nvPr>
            <p:ph type="body" idx="1"/>
          </p:nvPr>
        </p:nvSpPr>
        <p:spPr>
          <a:xfrm>
            <a:off x="769938" y="1690688"/>
            <a:ext cx="5157787" cy="823912"/>
          </a:xfrm>
          <a:prstGeom prst="rect">
            <a:avLst/>
          </a:prstGeom>
        </p:spPr>
        <p:txBody>
          <a:bodyPr vert="horz" lIns="91440" tIns="45720" rIns="91440" bIns="45720" rtlCol="0" anchor="t">
            <a:normAutofit/>
          </a:bodyPr>
          <a:lstStyle/>
          <a:p>
            <a:pPr>
              <a:lnSpc>
                <a:spcPct val="100000"/>
              </a:lnSpc>
              <a:spcBef>
                <a:spcPts val="1400"/>
              </a:spcBef>
            </a:pPr>
            <a:r>
              <a:rPr lang="en-US">
                <a:solidFill>
                  <a:schemeClr val="accent3">
                    <a:lumMod val="25000"/>
                  </a:schemeClr>
                </a:solidFill>
                <a:cs typeface="+mn-lt"/>
              </a:rPr>
              <a:t>SpaceX provides a public API through which data may be downloaded and used.</a:t>
            </a:r>
            <a:endParaRPr lang="en-US">
              <a:solidFill>
                <a:schemeClr val="accent3">
                  <a:lumMod val="25000"/>
                </a:schemeClr>
              </a:solidFill>
              <a:cs typeface="+mn-lt"/>
            </a:endParaRPr>
          </a:p>
          <a:p>
            <a:r>
              <a:rPr lang="en-US"/>
              <a:t>This API was used according to the flowchart beside and then data is persisted.</a:t>
            </a:r>
            <a:endParaRPr lang="en-US"/>
          </a:p>
          <a:p>
            <a:endParaRPr lang="en-US"/>
          </a:p>
        </p:txBody>
      </p:sp>
      <p:sp>
        <p:nvSpPr>
          <p:cNvPr id="4" name="Title 1"/>
          <p:cNvSpPr txBox="1"/>
          <p:nvPr/>
        </p:nvSpPr>
        <p:spPr>
          <a:xfrm>
            <a:off x="770011" y="985055"/>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 SpaceX API</a:t>
            </a:r>
            <a:endParaRPr lang="en-US" dirty="0">
              <a:solidFill>
                <a:srgbClr val="0B49CB"/>
              </a:solidFill>
              <a:latin typeface="Abadi"/>
            </a:endParaRPr>
          </a:p>
        </p:txBody>
      </p:sp>
      <p:pic>
        <p:nvPicPr>
          <p:cNvPr id="2" name="Content Placeholder 1"/>
          <p:cNvPicPr>
            <a:picLocks noChangeAspect="1"/>
          </p:cNvPicPr>
          <p:nvPr>
            <p:ph sz="quarter" idx="4"/>
          </p:nvPr>
        </p:nvPicPr>
        <p:blipFill>
          <a:blip r:embed="rId2"/>
          <a:stretch>
            <a:fillRect/>
          </a:stretch>
        </p:blipFill>
        <p:spPr>
          <a:xfrm>
            <a:off x="7670165" y="1848485"/>
            <a:ext cx="2978150" cy="4156075"/>
          </a:xfrm>
          <a:prstGeom prst="rect">
            <a:avLst/>
          </a:prstGeom>
        </p:spPr>
      </p:pic>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11295</Words>
  <Application>WPS Presentation</Application>
  <PresentationFormat>Widescreen</PresentationFormat>
  <Paragraphs>420</Paragraphs>
  <Slides>50</Slides>
  <Notes>4</Notes>
  <HiddenSlides>0</HiddenSlides>
  <MMClips>0</MMClips>
  <ScaleCrop>false</ScaleCrop>
  <HeadingPairs>
    <vt:vector size="6" baseType="variant">
      <vt:variant>
        <vt:lpstr>已用的字体</vt:lpstr>
      </vt:variant>
      <vt:variant>
        <vt:i4>17</vt:i4>
      </vt:variant>
      <vt:variant>
        <vt:lpstr>主题</vt:lpstr>
      </vt:variant>
      <vt:variant>
        <vt:i4>2</vt:i4>
      </vt:variant>
      <vt:variant>
        <vt:lpstr>幻灯片标题</vt:lpstr>
      </vt:variant>
      <vt:variant>
        <vt:i4>50</vt:i4>
      </vt:variant>
    </vt:vector>
  </HeadingPairs>
  <TitlesOfParts>
    <vt:vector size="69" baseType="lpstr">
      <vt:lpstr>Arial</vt:lpstr>
      <vt:lpstr>SimSun</vt:lpstr>
      <vt:lpstr>Wingdings</vt:lpstr>
      <vt:lpstr>Abadi</vt:lpstr>
      <vt:lpstr>Segoe Print</vt:lpstr>
      <vt:lpstr>IBM Plex Mono SemiBold</vt:lpstr>
      <vt:lpstr>Yu Gothic UI Semibold</vt:lpstr>
      <vt:lpstr>Abadi</vt:lpstr>
      <vt:lpstr>SF Pro</vt:lpstr>
      <vt:lpstr>Arial</vt:lpstr>
      <vt:lpstr>IBM Plex Mono Text</vt:lpstr>
      <vt:lpstr>Yu Gothic UI</vt:lpstr>
      <vt:lpstr>Calibri</vt:lpstr>
      <vt:lpstr>Microsoft YaHei</vt:lpstr>
      <vt:lpstr>Arial Unicode MS</vt:lpstr>
      <vt:lpstr>Calibri Light</vt:lpstr>
      <vt:lpstr>Calibri</vt:lpstr>
      <vt:lpstr>Custom Design</vt:lpstr>
      <vt:lpstr>1_Custom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MOLLETI CHIRU VISHAL</cp:lastModifiedBy>
  <cp:revision>222</cp:revision>
  <dcterms:created xsi:type="dcterms:W3CDTF">2021-04-29T18:58:00Z</dcterms:created>
  <dcterms:modified xsi:type="dcterms:W3CDTF">2022-11-25T21:04:53Z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D0700DC99F984029811AB42201F28FD6</vt:lpwstr>
  </property>
  <property fmtid="{D5CDD505-2E9C-101B-9397-08002B2CF9AE}" pid="4" name="KSOProductBuildVer">
    <vt:lpwstr>1033-11.2.0.11417</vt:lpwstr>
  </property>
</Properties>
</file>